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
      <p:font typeface="Proxima Nova Extrabold"/>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E10BB0-D201-4D4D-A0E5-10B6C73CC06F}">
  <a:tblStyle styleId="{7DE10BB0-D201-4D4D-A0E5-10B6C73CC06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B1B8292-FB1B-4DBC-96C4-BF4785BB7D7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ProximaNovaExtrabo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89d59627f6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89d59627f6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93b5b334c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93b5b334c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93b5b334c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93b5b334c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93b5b334c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93b5b334c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93b5b334c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93b5b334c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93b5b334c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93b5b334c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93b5b334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93b5b334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93b5b334c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93b5b334c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93b5b334c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93b5b334c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93b5b334c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93b5b334c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93b5b334c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93b5b334c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2493b5b334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2493b5b334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 to link to failed session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93b5b334c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93b5b334c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93b5b334c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93b5b334c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93b5b334c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93b5b334c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93b5b334c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93b5b334c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93b5b334c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93b5b334c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93b5b334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93b5b334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93b5b334c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93b5b334c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93b5b334c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93b5b334c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93b5b334c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93b5b334c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93b5b334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93b5b334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type="title">
  <p:cSld name="TITLE">
    <p:spTree>
      <p:nvGrpSpPr>
        <p:cNvPr id="6" name="Shape 6"/>
        <p:cNvGrpSpPr/>
        <p:nvPr/>
      </p:nvGrpSpPr>
      <p:grpSpPr>
        <a:xfrm>
          <a:off x="0" y="0"/>
          <a:ext cx="0" cy="0"/>
          <a:chOff x="0" y="0"/>
          <a:chExt cx="0" cy="0"/>
        </a:xfrm>
      </p:grpSpPr>
      <p:sp>
        <p:nvSpPr>
          <p:cNvPr id="7" name="Google Shape;7;p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 name="Google Shape;8;p2"/>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9" name="Google Shape;9;p2"/>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SECTION_HEADER_1_1_1_1">
    <p:bg>
      <p:bgPr>
        <a:solidFill>
          <a:srgbClr val="FFFFFF"/>
        </a:solidFill>
      </p:bgPr>
    </p:bg>
    <p:spTree>
      <p:nvGrpSpPr>
        <p:cNvPr id="35" name="Shape 35"/>
        <p:cNvGrpSpPr/>
        <p:nvPr/>
      </p:nvGrpSpPr>
      <p:grpSpPr>
        <a:xfrm>
          <a:off x="0" y="0"/>
          <a:ext cx="0" cy="0"/>
          <a:chOff x="0" y="0"/>
          <a:chExt cx="0" cy="0"/>
        </a:xfrm>
      </p:grpSpPr>
      <p:sp>
        <p:nvSpPr>
          <p:cNvPr id="36" name="Google Shape;36;p11"/>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without header">
  <p:cSld name="TITLE_2">
    <p:spTree>
      <p:nvGrpSpPr>
        <p:cNvPr id="10" name="Shape 10"/>
        <p:cNvGrpSpPr/>
        <p:nvPr/>
      </p:nvGrpSpPr>
      <p:grpSpPr>
        <a:xfrm>
          <a:off x="0" y="0"/>
          <a:ext cx="0" cy="0"/>
          <a:chOff x="0" y="0"/>
          <a:chExt cx="0" cy="0"/>
        </a:xfrm>
      </p:grpSpPr>
      <p:sp>
        <p:nvSpPr>
          <p:cNvPr id="11" name="Google Shape;11;p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Master">
  <p:cSld name="TITLE_1">
    <p:bg>
      <p:bgPr>
        <a:solidFill>
          <a:srgbClr val="F3F3F3"/>
        </a:solidFill>
      </p:bgPr>
    </p:bg>
    <p:spTree>
      <p:nvGrpSpPr>
        <p:cNvPr id="13" name="Shape 13"/>
        <p:cNvGrpSpPr/>
        <p:nvPr/>
      </p:nvGrpSpPr>
      <p:grpSpPr>
        <a:xfrm>
          <a:off x="0" y="0"/>
          <a:ext cx="0" cy="0"/>
          <a:chOff x="0" y="0"/>
          <a:chExt cx="0" cy="0"/>
        </a:xfrm>
      </p:grpSpPr>
      <p:sp>
        <p:nvSpPr>
          <p:cNvPr id="14" name="Google Shape;14;p4"/>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4"/>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16" name="Google Shape;16;p4"/>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ype="secHead">
  <p:cSld name="SECTION_HEADER">
    <p:bg>
      <p:bgPr>
        <a:solidFill>
          <a:srgbClr val="E23208"/>
        </a:solidFill>
      </p:bgPr>
    </p:bg>
    <p:spTree>
      <p:nvGrpSpPr>
        <p:cNvPr id="17" name="Shape 17"/>
        <p:cNvGrpSpPr/>
        <p:nvPr/>
      </p:nvGrpSpPr>
      <p:grpSpPr>
        <a:xfrm>
          <a:off x="0" y="0"/>
          <a:ext cx="0" cy="0"/>
          <a:chOff x="0" y="0"/>
          <a:chExt cx="0" cy="0"/>
        </a:xfrm>
      </p:grpSpPr>
      <p:sp>
        <p:nvSpPr>
          <p:cNvPr id="18" name="Google Shape;18;p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p:cSld name="SECTION_HEADER_2">
    <p:bg>
      <p:bgPr>
        <a:solidFill>
          <a:srgbClr val="518C8F"/>
        </a:solidFill>
      </p:bgPr>
    </p:bg>
    <p:spTree>
      <p:nvGrpSpPr>
        <p:cNvPr id="20" name="Shape 20"/>
        <p:cNvGrpSpPr/>
        <p:nvPr/>
      </p:nvGrpSpPr>
      <p:grpSpPr>
        <a:xfrm>
          <a:off x="0" y="0"/>
          <a:ext cx="0" cy="0"/>
          <a:chOff x="0" y="0"/>
          <a:chExt cx="0" cy="0"/>
        </a:xfrm>
      </p:grpSpPr>
      <p:sp>
        <p:nvSpPr>
          <p:cNvPr id="21" name="Google Shape;21;p6"/>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ush">
  <p:cSld name="SECTION_HEADER_1">
    <p:bg>
      <p:bgPr>
        <a:solidFill>
          <a:srgbClr val="E5BBB7"/>
        </a:solidFill>
      </p:bgPr>
    </p:bg>
    <p:spTree>
      <p:nvGrpSpPr>
        <p:cNvPr id="23" name="Shape 23"/>
        <p:cNvGrpSpPr/>
        <p:nvPr/>
      </p:nvGrpSpPr>
      <p:grpSpPr>
        <a:xfrm>
          <a:off x="0" y="0"/>
          <a:ext cx="0" cy="0"/>
          <a:chOff x="0" y="0"/>
          <a:chExt cx="0" cy="0"/>
        </a:xfrm>
      </p:grpSpPr>
      <p:sp>
        <p:nvSpPr>
          <p:cNvPr id="24" name="Google Shape;24;p7"/>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7"/>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
  <p:cSld name="SECTION_HEADER_1_1">
    <p:bg>
      <p:bgPr>
        <a:solidFill>
          <a:srgbClr val="BEDFE9"/>
        </a:solidFill>
      </p:bgPr>
    </p:bg>
    <p:spTree>
      <p:nvGrpSpPr>
        <p:cNvPr id="26" name="Shape 26"/>
        <p:cNvGrpSpPr/>
        <p:nvPr/>
      </p:nvGrpSpPr>
      <p:grpSpPr>
        <a:xfrm>
          <a:off x="0" y="0"/>
          <a:ext cx="0" cy="0"/>
          <a:chOff x="0" y="0"/>
          <a:chExt cx="0" cy="0"/>
        </a:xfrm>
      </p:grpSpPr>
      <p:sp>
        <p:nvSpPr>
          <p:cNvPr id="27" name="Google Shape;27;p8"/>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8"/>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mon">
  <p:cSld name="SECTION_HEADER_1_1_2">
    <p:bg>
      <p:bgPr>
        <a:solidFill>
          <a:srgbClr val="F8E500"/>
        </a:solidFill>
      </p:bgPr>
    </p:bg>
    <p:spTree>
      <p:nvGrpSpPr>
        <p:cNvPr id="29" name="Shape 29"/>
        <p:cNvGrpSpPr/>
        <p:nvPr/>
      </p:nvGrpSpPr>
      <p:grpSpPr>
        <a:xfrm>
          <a:off x="0" y="0"/>
          <a:ext cx="0" cy="0"/>
          <a:chOff x="0" y="0"/>
          <a:chExt cx="0" cy="0"/>
        </a:xfrm>
      </p:grpSpPr>
      <p:sp>
        <p:nvSpPr>
          <p:cNvPr id="30" name="Google Shape;30;p9"/>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Proxima Nova"/>
                <a:ea typeface="Proxima Nova"/>
                <a:cs typeface="Proxima Nova"/>
                <a:sym typeface="Proxima Nova"/>
              </a:defRPr>
            </a:lvl1pPr>
            <a:lvl2pPr lvl="1" rtl="0" algn="r">
              <a:buNone/>
              <a:defRPr sz="1000">
                <a:solidFill>
                  <a:srgbClr val="FFFFFF"/>
                </a:solidFill>
                <a:latin typeface="Proxima Nova"/>
                <a:ea typeface="Proxima Nova"/>
                <a:cs typeface="Proxima Nova"/>
                <a:sym typeface="Proxima Nova"/>
              </a:defRPr>
            </a:lvl2pPr>
            <a:lvl3pPr lvl="2" rtl="0" algn="r">
              <a:buNone/>
              <a:defRPr sz="1000">
                <a:solidFill>
                  <a:srgbClr val="FFFFFF"/>
                </a:solidFill>
                <a:latin typeface="Proxima Nova"/>
                <a:ea typeface="Proxima Nova"/>
                <a:cs typeface="Proxima Nova"/>
                <a:sym typeface="Proxima Nova"/>
              </a:defRPr>
            </a:lvl3pPr>
            <a:lvl4pPr lvl="3" rtl="0" algn="r">
              <a:buNone/>
              <a:defRPr sz="1000">
                <a:solidFill>
                  <a:srgbClr val="FFFFFF"/>
                </a:solidFill>
                <a:latin typeface="Proxima Nova"/>
                <a:ea typeface="Proxima Nova"/>
                <a:cs typeface="Proxima Nova"/>
                <a:sym typeface="Proxima Nova"/>
              </a:defRPr>
            </a:lvl4pPr>
            <a:lvl5pPr lvl="4" rtl="0" algn="r">
              <a:buNone/>
              <a:defRPr sz="1000">
                <a:solidFill>
                  <a:srgbClr val="FFFFFF"/>
                </a:solidFill>
                <a:latin typeface="Proxima Nova"/>
                <a:ea typeface="Proxima Nova"/>
                <a:cs typeface="Proxima Nova"/>
                <a:sym typeface="Proxima Nova"/>
              </a:defRPr>
            </a:lvl5pPr>
            <a:lvl6pPr lvl="5" rtl="0" algn="r">
              <a:buNone/>
              <a:defRPr sz="1000">
                <a:solidFill>
                  <a:srgbClr val="FFFFFF"/>
                </a:solidFill>
                <a:latin typeface="Proxima Nova"/>
                <a:ea typeface="Proxima Nova"/>
                <a:cs typeface="Proxima Nova"/>
                <a:sym typeface="Proxima Nova"/>
              </a:defRPr>
            </a:lvl6pPr>
            <a:lvl7pPr lvl="6" rtl="0" algn="r">
              <a:buNone/>
              <a:defRPr sz="1000">
                <a:solidFill>
                  <a:srgbClr val="FFFFFF"/>
                </a:solidFill>
                <a:latin typeface="Proxima Nova"/>
                <a:ea typeface="Proxima Nova"/>
                <a:cs typeface="Proxima Nova"/>
                <a:sym typeface="Proxima Nova"/>
              </a:defRPr>
            </a:lvl7pPr>
            <a:lvl8pPr lvl="7" rtl="0" algn="r">
              <a:buNone/>
              <a:defRPr sz="1000">
                <a:solidFill>
                  <a:srgbClr val="FFFFFF"/>
                </a:solidFill>
                <a:latin typeface="Proxima Nova"/>
                <a:ea typeface="Proxima Nova"/>
                <a:cs typeface="Proxima Nova"/>
                <a:sym typeface="Proxima Nova"/>
              </a:defRPr>
            </a:lvl8pPr>
            <a:lvl9pPr lvl="8" rtl="0" algn="r">
              <a:buNone/>
              <a:defRPr sz="1000">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9"/>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est">
  <p:cSld name="SECTION_HEADER_1_1_1">
    <p:bg>
      <p:bgPr>
        <a:solidFill>
          <a:srgbClr val="3A5648"/>
        </a:solidFill>
      </p:bgPr>
    </p:bg>
    <p:spTree>
      <p:nvGrpSpPr>
        <p:cNvPr id="32" name="Shape 32"/>
        <p:cNvGrpSpPr/>
        <p:nvPr/>
      </p:nvGrpSpPr>
      <p:grpSpPr>
        <a:xfrm>
          <a:off x="0" y="0"/>
          <a:ext cx="0" cy="0"/>
          <a:chOff x="0" y="0"/>
          <a:chExt cx="0" cy="0"/>
        </a:xfrm>
      </p:grpSpPr>
      <p:sp>
        <p:nvSpPr>
          <p:cNvPr id="33" name="Google Shape;33;p10"/>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10"/>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16.png"/><Relationship Id="rId7"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20.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8.png"/><Relationship Id="rId6" Type="http://schemas.openxmlformats.org/officeDocument/2006/relationships/image" Target="../media/image23.png"/><Relationship Id="rId7"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docs.google.com/document/u/0/d/14V4l1YX9y_MCeKGclhRfQLqs5hmSDqsXle62yNpoMKc/edit" TargetMode="External"/><Relationship Id="rId10" Type="http://schemas.openxmlformats.org/officeDocument/2006/relationships/hyperlink" Target="https://www.figma.com/proto/HeBGZosjB7RUlowcq9mhY4/ToDP-Research?type=design&amp;node-id=73-46803&amp;scaling=min-zoom&amp;page-id=73%3A46802&amp;starting-point-node-id=73%3A46803" TargetMode="External"/><Relationship Id="rId9" Type="http://schemas.openxmlformats.org/officeDocument/2006/relationships/hyperlink" Target="https://www.figma.com/proto/HeBGZosjB7RUlowcq9mhY4/ToDP-Research?type=design&amp;node-id=72-33975&amp;scaling=min-zoom&amp;page-id=72%3A33974&amp;starting-point-node-id=72%3A33975" TargetMode="External"/><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hyperlink" Target="https://www.figma.com/proto/HeBGZosjB7RUlowcq9mhY4/ToDP-Research?type=design&amp;node-id=1-140460&amp;scaling=min-zoom&amp;page-id=1%3A140458&amp;starting-point-node-id=1%3A140460" TargetMode="External"/><Relationship Id="rId8" Type="http://schemas.openxmlformats.org/officeDocument/2006/relationships/hyperlink" Target="https://www.figma.com/proto/HeBGZosjB7RUlowcq9mhY4/ToDP-Research?type=design&amp;node-id=10-153896&amp;scaling=min-zoom&amp;page-id=10%3A153895&amp;starting-point-node-id=10%3A15389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 name="Shape 40"/>
        <p:cNvGrpSpPr/>
        <p:nvPr/>
      </p:nvGrpSpPr>
      <p:grpSpPr>
        <a:xfrm>
          <a:off x="0" y="0"/>
          <a:ext cx="0" cy="0"/>
          <a:chOff x="0" y="0"/>
          <a:chExt cx="0" cy="0"/>
        </a:xfrm>
      </p:grpSpPr>
      <p:pic>
        <p:nvPicPr>
          <p:cNvPr id="41" name="Google Shape;41;p12"/>
          <p:cNvPicPr preferRelativeResize="0"/>
          <p:nvPr/>
        </p:nvPicPr>
        <p:blipFill>
          <a:blip r:embed="rId3">
            <a:alphaModFix/>
          </a:blip>
          <a:stretch>
            <a:fillRect/>
          </a:stretch>
        </p:blipFill>
        <p:spPr>
          <a:xfrm>
            <a:off x="5753100" y="0"/>
            <a:ext cx="3429000" cy="5143500"/>
          </a:xfrm>
          <a:prstGeom prst="rect">
            <a:avLst/>
          </a:prstGeom>
          <a:noFill/>
          <a:ln>
            <a:noFill/>
          </a:ln>
        </p:spPr>
      </p:pic>
      <p:sp>
        <p:nvSpPr>
          <p:cNvPr id="42" name="Google Shape;42;p1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 name="Google Shape;43;p12"/>
          <p:cNvSpPr txBox="1"/>
          <p:nvPr/>
        </p:nvSpPr>
        <p:spPr>
          <a:xfrm>
            <a:off x="686000" y="3441325"/>
            <a:ext cx="2980200" cy="3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2"/>
                </a:solidFill>
                <a:latin typeface="Proxima Nova"/>
                <a:ea typeface="Proxima Nova"/>
                <a:cs typeface="Proxima Nova"/>
                <a:sym typeface="Proxima Nova"/>
              </a:rPr>
              <a:t>Kelly Peterson</a:t>
            </a:r>
            <a:endParaRPr b="1" sz="800">
              <a:solidFill>
                <a:schemeClr val="dk2"/>
              </a:solidFill>
              <a:latin typeface="Proxima Nova"/>
              <a:ea typeface="Proxima Nova"/>
              <a:cs typeface="Proxima Nova"/>
              <a:sym typeface="Proxima Nova"/>
            </a:endParaRPr>
          </a:p>
        </p:txBody>
      </p:sp>
      <p:sp>
        <p:nvSpPr>
          <p:cNvPr id="44" name="Google Shape;44;p12"/>
          <p:cNvSpPr txBox="1"/>
          <p:nvPr/>
        </p:nvSpPr>
        <p:spPr>
          <a:xfrm>
            <a:off x="686000" y="3799625"/>
            <a:ext cx="2980200" cy="542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000">
                <a:solidFill>
                  <a:schemeClr val="dk2"/>
                </a:solidFill>
                <a:latin typeface="Proxima Nova"/>
                <a:ea typeface="Proxima Nova"/>
                <a:cs typeface="Proxima Nova"/>
                <a:sym typeface="Proxima Nova"/>
              </a:rPr>
              <a:t>Date: May 25 2023</a:t>
            </a:r>
            <a:endParaRPr sz="1000">
              <a:solidFill>
                <a:schemeClr val="dk2"/>
              </a:solidFill>
              <a:latin typeface="Proxima Nova"/>
              <a:ea typeface="Proxima Nova"/>
              <a:cs typeface="Proxima Nova"/>
              <a:sym typeface="Proxima Nova"/>
            </a:endParaRPr>
          </a:p>
          <a:p>
            <a:pPr indent="0" lvl="0" marL="0" rtl="0" algn="l">
              <a:lnSpc>
                <a:spcPct val="130000"/>
              </a:lnSpc>
              <a:spcBef>
                <a:spcPts val="0"/>
              </a:spcBef>
              <a:spcAft>
                <a:spcPts val="0"/>
              </a:spcAft>
              <a:buNone/>
            </a:pPr>
            <a:r>
              <a:t/>
            </a:r>
            <a:endParaRPr sz="1000">
              <a:solidFill>
                <a:schemeClr val="dk2"/>
              </a:solidFill>
              <a:latin typeface="Proxima Nova"/>
              <a:ea typeface="Proxima Nova"/>
              <a:cs typeface="Proxima Nova"/>
              <a:sym typeface="Proxima Nova"/>
            </a:endParaRPr>
          </a:p>
        </p:txBody>
      </p:sp>
      <p:sp>
        <p:nvSpPr>
          <p:cNvPr id="45" name="Google Shape;45;p12"/>
          <p:cNvSpPr txBox="1"/>
          <p:nvPr/>
        </p:nvSpPr>
        <p:spPr>
          <a:xfrm>
            <a:off x="609750" y="1529300"/>
            <a:ext cx="61353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chemeClr val="dk2"/>
                </a:solidFill>
                <a:latin typeface="Proxima Nova"/>
                <a:ea typeface="Proxima Nova"/>
                <a:cs typeface="Proxima Nova"/>
                <a:sym typeface="Proxima Nova"/>
              </a:rPr>
              <a:t>Taste of DashPass Concept Test</a:t>
            </a:r>
            <a:endParaRPr b="1" sz="4100">
              <a:solidFill>
                <a:schemeClr val="dk2"/>
              </a:solidFill>
              <a:latin typeface="Proxima Nova"/>
              <a:ea typeface="Proxima Nova"/>
              <a:cs typeface="Proxima Nova"/>
              <a:sym typeface="Proxima Nova"/>
            </a:endParaRPr>
          </a:p>
        </p:txBody>
      </p:sp>
      <p:pic>
        <p:nvPicPr>
          <p:cNvPr id="46" name="Google Shape;46;p12"/>
          <p:cNvPicPr preferRelativeResize="0"/>
          <p:nvPr/>
        </p:nvPicPr>
        <p:blipFill>
          <a:blip r:embed="rId4">
            <a:alphaModFix/>
          </a:blip>
          <a:stretch>
            <a:fillRect/>
          </a:stretch>
        </p:blipFill>
        <p:spPr>
          <a:xfrm>
            <a:off x="723399" y="1284763"/>
            <a:ext cx="1408775" cy="162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1"/>
          <p:cNvSpPr txBox="1"/>
          <p:nvPr/>
        </p:nvSpPr>
        <p:spPr>
          <a:xfrm>
            <a:off x="418725" y="1018850"/>
            <a:ext cx="7831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1"/>
                </a:solidFill>
                <a:latin typeface="Proxima Nova"/>
                <a:ea typeface="Proxima Nova"/>
                <a:cs typeface="Proxima Nova"/>
                <a:sym typeface="Proxima Nova"/>
              </a:rPr>
              <a:t>Next</a:t>
            </a:r>
            <a:r>
              <a:rPr b="1" lang="en" sz="3500">
                <a:solidFill>
                  <a:schemeClr val="lt1"/>
                </a:solidFill>
                <a:latin typeface="Proxima Nova"/>
                <a:ea typeface="Proxima Nova"/>
                <a:cs typeface="Proxima Nova"/>
                <a:sym typeface="Proxima Nova"/>
              </a:rPr>
              <a:t> Visit: </a:t>
            </a:r>
            <a:endParaRPr b="1" sz="35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3500">
                <a:solidFill>
                  <a:schemeClr val="lt1"/>
                </a:solidFill>
                <a:latin typeface="Proxima Nova"/>
                <a:ea typeface="Proxima Nova"/>
                <a:cs typeface="Proxima Nova"/>
                <a:sym typeface="Proxima Nova"/>
              </a:rPr>
              <a:t>Introduction of Rotation</a:t>
            </a:r>
            <a:endParaRPr b="1" sz="35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3500">
              <a:solidFill>
                <a:schemeClr val="lt1"/>
              </a:solidFill>
              <a:latin typeface="Proxima Nova"/>
              <a:ea typeface="Proxima Nova"/>
              <a:cs typeface="Proxima Nova"/>
              <a:sym typeface="Proxima Nova"/>
            </a:endParaRPr>
          </a:p>
        </p:txBody>
      </p:sp>
      <p:pic>
        <p:nvPicPr>
          <p:cNvPr id="153" name="Google Shape;153;p21"/>
          <p:cNvPicPr preferRelativeResize="0"/>
          <p:nvPr/>
        </p:nvPicPr>
        <p:blipFill>
          <a:blip r:embed="rId3">
            <a:alphaModFix/>
          </a:blip>
          <a:stretch>
            <a:fillRect/>
          </a:stretch>
        </p:blipFill>
        <p:spPr>
          <a:xfrm>
            <a:off x="4840125" y="2481050"/>
            <a:ext cx="2182175" cy="218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2"/>
          <p:cNvSpPr txBox="1"/>
          <p:nvPr/>
        </p:nvSpPr>
        <p:spPr>
          <a:xfrm>
            <a:off x="362900" y="189250"/>
            <a:ext cx="7542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In their second visit, more Cx noticed ToDP on the homepage</a:t>
            </a:r>
            <a:endParaRPr b="1" sz="2300">
              <a:solidFill>
                <a:schemeClr val="dk1"/>
              </a:solidFill>
              <a:latin typeface="Proxima Nova"/>
              <a:ea typeface="Proxima Nova"/>
              <a:cs typeface="Proxima Nova"/>
              <a:sym typeface="Proxima Nova"/>
            </a:endParaRPr>
          </a:p>
        </p:txBody>
      </p:sp>
      <p:pic>
        <p:nvPicPr>
          <p:cNvPr id="160" name="Google Shape;160;p22"/>
          <p:cNvPicPr preferRelativeResize="0"/>
          <p:nvPr/>
        </p:nvPicPr>
        <p:blipFill rotWithShape="1">
          <a:blip r:embed="rId3">
            <a:alphaModFix/>
          </a:blip>
          <a:srcRect b="0" l="4453" r="4088" t="0"/>
          <a:stretch/>
        </p:blipFill>
        <p:spPr>
          <a:xfrm>
            <a:off x="846425" y="1274225"/>
            <a:ext cx="1609076" cy="3599524"/>
          </a:xfrm>
          <a:prstGeom prst="rect">
            <a:avLst/>
          </a:prstGeom>
          <a:noFill/>
          <a:ln>
            <a:noFill/>
          </a:ln>
        </p:spPr>
      </p:pic>
      <p:sp>
        <p:nvSpPr>
          <p:cNvPr id="161" name="Google Shape;161;p22"/>
          <p:cNvSpPr txBox="1"/>
          <p:nvPr/>
        </p:nvSpPr>
        <p:spPr>
          <a:xfrm>
            <a:off x="2948300" y="1581175"/>
            <a:ext cx="464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Proxima Nova"/>
              <a:ea typeface="Proxima Nova"/>
              <a:cs typeface="Proxima Nova"/>
              <a:sym typeface="Proxima Nova"/>
            </a:endParaRPr>
          </a:p>
        </p:txBody>
      </p:sp>
      <p:sp>
        <p:nvSpPr>
          <p:cNvPr id="162" name="Google Shape;162;p22"/>
          <p:cNvSpPr txBox="1"/>
          <p:nvPr/>
        </p:nvSpPr>
        <p:spPr>
          <a:xfrm>
            <a:off x="3115550" y="2747425"/>
            <a:ext cx="5394300" cy="1493100"/>
          </a:xfrm>
          <a:prstGeom prst="rect">
            <a:avLst/>
          </a:prstGeom>
          <a:solidFill>
            <a:srgbClr val="FF0000">
              <a:alpha val="1203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There were still a few areas of confusion:</a:t>
            </a:r>
            <a:endParaRPr sz="1200">
              <a:latin typeface="Proxima Nova"/>
              <a:ea typeface="Proxima Nova"/>
              <a:cs typeface="Proxima Nova"/>
              <a:sym typeface="Proxima Nova"/>
            </a:endParaRPr>
          </a:p>
          <a:p>
            <a:pPr indent="-304800" lvl="0" marL="457200" rtl="0" algn="l">
              <a:spcBef>
                <a:spcPts val="1000"/>
              </a:spcBef>
              <a:spcAft>
                <a:spcPts val="0"/>
              </a:spcAft>
              <a:buSzPts val="1200"/>
              <a:buFont typeface="Proxima Nova"/>
              <a:buChar char="●"/>
            </a:pPr>
            <a:r>
              <a:rPr lang="en" sz="1200">
                <a:latin typeface="Proxima Nova"/>
                <a:ea typeface="Proxima Nova"/>
                <a:cs typeface="Proxima Nova"/>
                <a:sym typeface="Proxima Nova"/>
              </a:rPr>
              <a:t>Some Cx thought it was a </a:t>
            </a:r>
            <a:r>
              <a:rPr b="1" lang="en" sz="1200">
                <a:latin typeface="Proxima Nova"/>
                <a:ea typeface="Proxima Nova"/>
                <a:cs typeface="Proxima Nova"/>
                <a:sym typeface="Proxima Nova"/>
              </a:rPr>
              <a:t>DashPass trial</a:t>
            </a:r>
            <a:r>
              <a:rPr lang="en" sz="1200">
                <a:latin typeface="Proxima Nova"/>
                <a:ea typeface="Proxima Nova"/>
                <a:cs typeface="Proxima Nova"/>
                <a:sym typeface="Proxima Nova"/>
              </a:rPr>
              <a:t> that required sign up</a:t>
            </a:r>
            <a:endParaRPr sz="1200">
              <a:latin typeface="Proxima Nova"/>
              <a:ea typeface="Proxima Nova"/>
              <a:cs typeface="Proxima Nova"/>
              <a:sym typeface="Proxima Nova"/>
            </a:endParaRPr>
          </a:p>
          <a:p>
            <a:pPr indent="-304800" lvl="0" marL="457200" rtl="0" algn="l">
              <a:spcBef>
                <a:spcPts val="1000"/>
              </a:spcBef>
              <a:spcAft>
                <a:spcPts val="0"/>
              </a:spcAft>
              <a:buSzPts val="1200"/>
              <a:buFont typeface="Proxima Nova"/>
              <a:buChar char="●"/>
            </a:pPr>
            <a:r>
              <a:rPr lang="en" sz="1200">
                <a:latin typeface="Proxima Nova"/>
                <a:ea typeface="Proxima Nova"/>
                <a:cs typeface="Proxima Nova"/>
                <a:sym typeface="Proxima Nova"/>
              </a:rPr>
              <a:t>Some Cx thought “new” meant </a:t>
            </a:r>
            <a:r>
              <a:rPr b="1" lang="en" sz="1200">
                <a:latin typeface="Proxima Nova"/>
                <a:ea typeface="Proxima Nova"/>
                <a:cs typeface="Proxima Nova"/>
                <a:sym typeface="Proxima Nova"/>
              </a:rPr>
              <a:t>“new to doordash”</a:t>
            </a:r>
            <a:endParaRPr b="1" sz="1200">
              <a:latin typeface="Proxima Nova"/>
              <a:ea typeface="Proxima Nova"/>
              <a:cs typeface="Proxima Nova"/>
              <a:sym typeface="Proxima Nova"/>
            </a:endParaRPr>
          </a:p>
          <a:p>
            <a:pPr indent="-304800" lvl="0" marL="457200" rtl="0" algn="l">
              <a:spcBef>
                <a:spcPts val="1000"/>
              </a:spcBef>
              <a:spcAft>
                <a:spcPts val="1000"/>
              </a:spcAft>
              <a:buSzPts val="1200"/>
              <a:buFont typeface="Proxima Nova"/>
              <a:buChar char="●"/>
            </a:pPr>
            <a:r>
              <a:rPr lang="en" sz="1200">
                <a:latin typeface="Proxima Nova"/>
                <a:ea typeface="Proxima Nova"/>
                <a:cs typeface="Proxima Nova"/>
                <a:sym typeface="Proxima Nova"/>
              </a:rPr>
              <a:t>Some Cx </a:t>
            </a:r>
            <a:r>
              <a:rPr b="1" lang="en" sz="1200">
                <a:latin typeface="Proxima Nova"/>
                <a:ea typeface="Proxima Nova"/>
                <a:cs typeface="Proxima Nova"/>
                <a:sym typeface="Proxima Nova"/>
              </a:rPr>
              <a:t>didn’t understand that the carousel below was the Taste of DashPass</a:t>
            </a:r>
            <a:endParaRPr b="1" sz="1200">
              <a:latin typeface="Proxima Nova"/>
              <a:ea typeface="Proxima Nova"/>
              <a:cs typeface="Proxima Nova"/>
              <a:sym typeface="Proxima Nova"/>
            </a:endParaRPr>
          </a:p>
        </p:txBody>
      </p:sp>
      <p:sp>
        <p:nvSpPr>
          <p:cNvPr id="163" name="Google Shape;163;p22"/>
          <p:cNvSpPr/>
          <p:nvPr/>
        </p:nvSpPr>
        <p:spPr>
          <a:xfrm>
            <a:off x="3115550" y="1330050"/>
            <a:ext cx="5329800" cy="1220100"/>
          </a:xfrm>
          <a:prstGeom prst="wedgeRectCallout">
            <a:avLst>
              <a:gd fmla="val -22305" name="adj1"/>
              <a:gd fmla="val 50594" name="adj2"/>
            </a:avLst>
          </a:prstGeom>
          <a:solidFill>
            <a:srgbClr val="00838A">
              <a:alpha val="11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Once returning to the app, </a:t>
            </a:r>
            <a:r>
              <a:rPr b="1" lang="en" sz="1200">
                <a:solidFill>
                  <a:schemeClr val="dk1"/>
                </a:solidFill>
                <a:latin typeface="Proxima Nova"/>
                <a:ea typeface="Proxima Nova"/>
                <a:cs typeface="Proxima Nova"/>
                <a:sym typeface="Proxima Nova"/>
              </a:rPr>
              <a:t>8 out of the 11 Cx noticed the $0 delivery + 10% </a:t>
            </a:r>
            <a:r>
              <a:rPr lang="en" sz="1200">
                <a:solidFill>
                  <a:schemeClr val="dk1"/>
                </a:solidFill>
                <a:latin typeface="Proxima Nova"/>
                <a:ea typeface="Proxima Nova"/>
                <a:cs typeface="Proxima Nova"/>
                <a:sym typeface="Proxima Nova"/>
              </a:rPr>
              <a:t>off at the top of the screen.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6 of these Cx acknowledge “Taste of DashPass”,</a:t>
            </a:r>
            <a:r>
              <a:rPr lang="en" sz="1200">
                <a:solidFill>
                  <a:schemeClr val="dk1"/>
                </a:solidFill>
                <a:latin typeface="Proxima Nova"/>
                <a:ea typeface="Proxima Nova"/>
                <a:cs typeface="Proxima Nova"/>
                <a:sym typeface="Proxima Nova"/>
              </a:rPr>
              <a:t> though half found it confusing and still were unsure if it was a trial that you had to sign up for</a:t>
            </a:r>
            <a:endParaRPr sz="1200">
              <a:solidFill>
                <a:schemeClr val="dk1"/>
              </a:solidFill>
              <a:latin typeface="Proxima Nova"/>
              <a:ea typeface="Proxima Nova"/>
              <a:cs typeface="Proxima Nova"/>
              <a:sym typeface="Proxima Nova"/>
            </a:endParaRPr>
          </a:p>
        </p:txBody>
      </p:sp>
      <p:cxnSp>
        <p:nvCxnSpPr>
          <p:cNvPr id="164" name="Google Shape;164;p22"/>
          <p:cNvCxnSpPr>
            <a:endCxn id="163" idx="1"/>
          </p:cNvCxnSpPr>
          <p:nvPr/>
        </p:nvCxnSpPr>
        <p:spPr>
          <a:xfrm flipH="1" rot="10800000">
            <a:off x="2409050" y="1940100"/>
            <a:ext cx="706500" cy="915300"/>
          </a:xfrm>
          <a:prstGeom prst="straightConnector1">
            <a:avLst/>
          </a:prstGeom>
          <a:noFill/>
          <a:ln cap="flat" cmpd="sng" w="9525">
            <a:solidFill>
              <a:srgbClr val="518C8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p:nvPr/>
        </p:nvSpPr>
        <p:spPr>
          <a:xfrm>
            <a:off x="233988" y="967325"/>
            <a:ext cx="4297200" cy="3971700"/>
          </a:xfrm>
          <a:prstGeom prst="rect">
            <a:avLst/>
          </a:prstGeom>
          <a:noFill/>
          <a:ln cap="flat" cmpd="sng" w="9525">
            <a:solidFill>
              <a:srgbClr val="E232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4612813" y="967325"/>
            <a:ext cx="4297200" cy="3971700"/>
          </a:xfrm>
          <a:prstGeom prst="rect">
            <a:avLst/>
          </a:prstGeom>
          <a:noFill/>
          <a:ln cap="flat" cmpd="sng" w="9525">
            <a:solidFill>
              <a:srgbClr val="E232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3"/>
          <p:cNvSpPr txBox="1"/>
          <p:nvPr/>
        </p:nvSpPr>
        <p:spPr>
          <a:xfrm>
            <a:off x="362900" y="265450"/>
            <a:ext cx="83151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Cx expected actions to ToDP align to ordering preferences</a:t>
            </a:r>
            <a:endParaRPr b="1" sz="2300">
              <a:solidFill>
                <a:schemeClr val="dk1"/>
              </a:solidFill>
              <a:latin typeface="Proxima Nova"/>
              <a:ea typeface="Proxima Nova"/>
              <a:cs typeface="Proxima Nova"/>
              <a:sym typeface="Proxima Nova"/>
            </a:endParaRPr>
          </a:p>
        </p:txBody>
      </p:sp>
      <p:sp>
        <p:nvSpPr>
          <p:cNvPr id="173" name="Google Shape;173;p23"/>
          <p:cNvSpPr txBox="1"/>
          <p:nvPr/>
        </p:nvSpPr>
        <p:spPr>
          <a:xfrm>
            <a:off x="474350" y="2277375"/>
            <a:ext cx="39438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Cx who like to try new things are likely to look for ToDP Rx and try new places</a:t>
            </a:r>
            <a:endParaRPr b="1">
              <a:solidFill>
                <a:srgbClr val="666666"/>
              </a:solidFill>
              <a:latin typeface="Proxima Nova"/>
              <a:ea typeface="Proxima Nova"/>
              <a:cs typeface="Proxima Nova"/>
              <a:sym typeface="Proxima Nova"/>
            </a:endParaRPr>
          </a:p>
        </p:txBody>
      </p:sp>
      <p:sp>
        <p:nvSpPr>
          <p:cNvPr id="174" name="Google Shape;174;p23"/>
          <p:cNvSpPr txBox="1"/>
          <p:nvPr/>
        </p:nvSpPr>
        <p:spPr>
          <a:xfrm>
            <a:off x="4815450" y="2277375"/>
            <a:ext cx="3679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Proxima Nova"/>
                <a:ea typeface="Proxima Nova"/>
                <a:cs typeface="Proxima Nova"/>
                <a:sym typeface="Proxima Nova"/>
              </a:rPr>
              <a:t>Cx who exclusively order from the same </a:t>
            </a:r>
            <a:r>
              <a:rPr b="1" lang="en">
                <a:solidFill>
                  <a:srgbClr val="666666"/>
                </a:solidFill>
                <a:latin typeface="Proxima Nova"/>
                <a:ea typeface="Proxima Nova"/>
                <a:cs typeface="Proxima Nova"/>
                <a:sym typeface="Proxima Nova"/>
              </a:rPr>
              <a:t>Rx will comparison shop or order anyway</a:t>
            </a:r>
            <a:endParaRPr b="1">
              <a:solidFill>
                <a:srgbClr val="666666"/>
              </a:solidFill>
              <a:latin typeface="Proxima Nova"/>
              <a:ea typeface="Proxima Nova"/>
              <a:cs typeface="Proxima Nova"/>
              <a:sym typeface="Proxima Nova"/>
            </a:endParaRPr>
          </a:p>
        </p:txBody>
      </p:sp>
      <p:pic>
        <p:nvPicPr>
          <p:cNvPr id="175" name="Google Shape;175;p23"/>
          <p:cNvPicPr preferRelativeResize="0"/>
          <p:nvPr/>
        </p:nvPicPr>
        <p:blipFill>
          <a:blip r:embed="rId3">
            <a:alphaModFix/>
          </a:blip>
          <a:stretch>
            <a:fillRect/>
          </a:stretch>
        </p:blipFill>
        <p:spPr>
          <a:xfrm>
            <a:off x="1766850" y="1223800"/>
            <a:ext cx="1038150" cy="1038150"/>
          </a:xfrm>
          <a:prstGeom prst="rect">
            <a:avLst/>
          </a:prstGeom>
          <a:noFill/>
          <a:ln>
            <a:noFill/>
          </a:ln>
        </p:spPr>
      </p:pic>
      <p:pic>
        <p:nvPicPr>
          <p:cNvPr id="176" name="Google Shape;176;p23"/>
          <p:cNvPicPr preferRelativeResize="0"/>
          <p:nvPr/>
        </p:nvPicPr>
        <p:blipFill>
          <a:blip r:embed="rId4">
            <a:alphaModFix/>
          </a:blip>
          <a:stretch>
            <a:fillRect/>
          </a:stretch>
        </p:blipFill>
        <p:spPr>
          <a:xfrm>
            <a:off x="6205250" y="1300000"/>
            <a:ext cx="954426" cy="954426"/>
          </a:xfrm>
          <a:prstGeom prst="rect">
            <a:avLst/>
          </a:prstGeom>
          <a:noFill/>
          <a:ln>
            <a:noFill/>
          </a:ln>
        </p:spPr>
      </p:pic>
      <p:sp>
        <p:nvSpPr>
          <p:cNvPr id="177" name="Google Shape;177;p23"/>
          <p:cNvSpPr txBox="1"/>
          <p:nvPr/>
        </p:nvSpPr>
        <p:spPr>
          <a:xfrm>
            <a:off x="535675" y="2862225"/>
            <a:ext cx="35271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Proxima Nova"/>
                <a:ea typeface="Proxima Nova"/>
                <a:cs typeface="Proxima Nova"/>
                <a:sym typeface="Proxima Nova"/>
              </a:rPr>
              <a:t>Cx consider the following when ordering from a new Rx:</a:t>
            </a:r>
            <a:endParaRPr b="1" sz="1200">
              <a:solidFill>
                <a:srgbClr val="666666"/>
              </a:solidFill>
              <a:latin typeface="Proxima Nova"/>
              <a:ea typeface="Proxima Nova"/>
              <a:cs typeface="Proxima Nova"/>
              <a:sym typeface="Proxima Nova"/>
            </a:endParaRPr>
          </a:p>
          <a:p>
            <a:pPr indent="-298450" lvl="0" marL="457200" rtl="0" algn="l">
              <a:spcBef>
                <a:spcPts val="0"/>
              </a:spcBef>
              <a:spcAft>
                <a:spcPts val="0"/>
              </a:spcAft>
              <a:buClr>
                <a:srgbClr val="E23208"/>
              </a:buClr>
              <a:buSzPts val="1100"/>
              <a:buFont typeface="Proxima Nova"/>
              <a:buAutoNum type="arabicPeriod"/>
            </a:pPr>
            <a:r>
              <a:rPr lang="en" sz="1100">
                <a:solidFill>
                  <a:srgbClr val="666666"/>
                </a:solidFill>
                <a:latin typeface="Proxima Nova"/>
                <a:ea typeface="Proxima Nova"/>
                <a:cs typeface="Proxima Nova"/>
                <a:sym typeface="Proxima Nova"/>
              </a:rPr>
              <a:t>Ratings/reviews (4.5 and above)</a:t>
            </a:r>
            <a:endParaRPr sz="1100">
              <a:solidFill>
                <a:srgbClr val="666666"/>
              </a:solidFill>
              <a:latin typeface="Proxima Nova"/>
              <a:ea typeface="Proxima Nova"/>
              <a:cs typeface="Proxima Nova"/>
              <a:sym typeface="Proxima Nova"/>
            </a:endParaRPr>
          </a:p>
          <a:p>
            <a:pPr indent="-298450" lvl="1" marL="914400" rtl="0" algn="l">
              <a:spcBef>
                <a:spcPts val="0"/>
              </a:spcBef>
              <a:spcAft>
                <a:spcPts val="0"/>
              </a:spcAft>
              <a:buClr>
                <a:srgbClr val="E23208"/>
              </a:buClr>
              <a:buSzPts val="1100"/>
              <a:buFont typeface="Proxima Nova"/>
              <a:buAutoNum type="alphaLcPeriod"/>
            </a:pPr>
            <a:r>
              <a:rPr lang="en" sz="1100">
                <a:solidFill>
                  <a:srgbClr val="666666"/>
                </a:solidFill>
                <a:latin typeface="Proxima Nova"/>
                <a:ea typeface="Proxima Nova"/>
                <a:cs typeface="Proxima Nova"/>
                <a:sym typeface="Proxima Nova"/>
              </a:rPr>
              <a:t>Needs to have a strong # of ratings</a:t>
            </a:r>
            <a:endParaRPr sz="1100">
              <a:solidFill>
                <a:srgbClr val="666666"/>
              </a:solidFill>
              <a:latin typeface="Proxima Nova"/>
              <a:ea typeface="Proxima Nova"/>
              <a:cs typeface="Proxima Nova"/>
              <a:sym typeface="Proxima Nova"/>
            </a:endParaRPr>
          </a:p>
          <a:p>
            <a:pPr indent="-298450" lvl="0" marL="457200" rtl="0" algn="l">
              <a:spcBef>
                <a:spcPts val="0"/>
              </a:spcBef>
              <a:spcAft>
                <a:spcPts val="0"/>
              </a:spcAft>
              <a:buClr>
                <a:srgbClr val="E23208"/>
              </a:buClr>
              <a:buSzPts val="1100"/>
              <a:buFont typeface="Proxima Nova"/>
              <a:buAutoNum type="arabicPeriod"/>
            </a:pPr>
            <a:r>
              <a:rPr lang="en" sz="1100">
                <a:solidFill>
                  <a:srgbClr val="666666"/>
                </a:solidFill>
                <a:latin typeface="Proxima Nova"/>
                <a:ea typeface="Proxima Nova"/>
                <a:cs typeface="Proxima Nova"/>
                <a:sym typeface="Proxima Nova"/>
              </a:rPr>
              <a:t>It is recommended by others/I’ve seen it outside of DoorDash</a:t>
            </a:r>
            <a:endParaRPr sz="1100">
              <a:solidFill>
                <a:srgbClr val="666666"/>
              </a:solidFill>
              <a:latin typeface="Proxima Nova"/>
              <a:ea typeface="Proxima Nova"/>
              <a:cs typeface="Proxima Nova"/>
              <a:sym typeface="Proxima Nova"/>
            </a:endParaRPr>
          </a:p>
          <a:p>
            <a:pPr indent="-298450" lvl="0" marL="457200" rtl="0" algn="l">
              <a:spcBef>
                <a:spcPts val="0"/>
              </a:spcBef>
              <a:spcAft>
                <a:spcPts val="0"/>
              </a:spcAft>
              <a:buClr>
                <a:srgbClr val="E23208"/>
              </a:buClr>
              <a:buSzPts val="1100"/>
              <a:buFont typeface="Proxima Nova"/>
              <a:buAutoNum type="arabicPeriod"/>
            </a:pPr>
            <a:r>
              <a:rPr lang="en" sz="1100">
                <a:solidFill>
                  <a:srgbClr val="666666"/>
                </a:solidFill>
                <a:latin typeface="Proxima Nova"/>
                <a:ea typeface="Proxima Nova"/>
                <a:cs typeface="Proxima Nova"/>
                <a:sym typeface="Proxima Nova"/>
              </a:rPr>
              <a:t>It will not take too long</a:t>
            </a:r>
            <a:endParaRPr sz="1100">
              <a:solidFill>
                <a:srgbClr val="666666"/>
              </a:solidFill>
              <a:latin typeface="Proxima Nova"/>
              <a:ea typeface="Proxima Nova"/>
              <a:cs typeface="Proxima Nova"/>
              <a:sym typeface="Proxima Nova"/>
            </a:endParaRPr>
          </a:p>
          <a:p>
            <a:pPr indent="-298450" lvl="0" marL="457200" rtl="0" algn="l">
              <a:spcBef>
                <a:spcPts val="0"/>
              </a:spcBef>
              <a:spcAft>
                <a:spcPts val="0"/>
              </a:spcAft>
              <a:buClr>
                <a:srgbClr val="E23208"/>
              </a:buClr>
              <a:buSzPts val="1100"/>
              <a:buFont typeface="Proxima Nova"/>
              <a:buAutoNum type="arabicPeriod"/>
            </a:pPr>
            <a:r>
              <a:rPr lang="en" sz="1100">
                <a:solidFill>
                  <a:srgbClr val="666666"/>
                </a:solidFill>
                <a:latin typeface="Proxima Nova"/>
                <a:ea typeface="Proxima Nova"/>
                <a:cs typeface="Proxima Nova"/>
                <a:sym typeface="Proxima Nova"/>
              </a:rPr>
              <a:t>The menu has the item I want</a:t>
            </a:r>
            <a:endParaRPr sz="1100">
              <a:solidFill>
                <a:srgbClr val="666666"/>
              </a:solidFill>
              <a:latin typeface="Proxima Nova"/>
              <a:ea typeface="Proxima Nova"/>
              <a:cs typeface="Proxima Nova"/>
              <a:sym typeface="Proxima Nova"/>
            </a:endParaRPr>
          </a:p>
          <a:p>
            <a:pPr indent="-298450" lvl="0" marL="457200" rtl="0" algn="l">
              <a:spcBef>
                <a:spcPts val="0"/>
              </a:spcBef>
              <a:spcAft>
                <a:spcPts val="0"/>
              </a:spcAft>
              <a:buClr>
                <a:srgbClr val="E23208"/>
              </a:buClr>
              <a:buSzPts val="1100"/>
              <a:buFont typeface="Proxima Nova"/>
              <a:buAutoNum type="arabicPeriod"/>
            </a:pPr>
            <a:r>
              <a:rPr lang="en" sz="1100">
                <a:solidFill>
                  <a:srgbClr val="666666"/>
                </a:solidFill>
                <a:latin typeface="Proxima Nova"/>
                <a:ea typeface="Proxima Nova"/>
                <a:cs typeface="Proxima Nova"/>
                <a:sym typeface="Proxima Nova"/>
              </a:rPr>
              <a:t>The prices seem fair</a:t>
            </a:r>
            <a:endParaRPr sz="1100">
              <a:solidFill>
                <a:srgbClr val="666666"/>
              </a:solidFill>
              <a:latin typeface="Proxima Nova"/>
              <a:ea typeface="Proxima Nova"/>
              <a:cs typeface="Proxima Nova"/>
              <a:sym typeface="Proxima Nova"/>
            </a:endParaRPr>
          </a:p>
          <a:p>
            <a:pPr indent="-298450" lvl="0" marL="457200" rtl="0" algn="l">
              <a:spcBef>
                <a:spcPts val="0"/>
              </a:spcBef>
              <a:spcAft>
                <a:spcPts val="0"/>
              </a:spcAft>
              <a:buClr>
                <a:srgbClr val="E23208"/>
              </a:buClr>
              <a:buSzPts val="1100"/>
              <a:buFont typeface="Proxima Nova"/>
              <a:buAutoNum type="arabicPeriod"/>
            </a:pPr>
            <a:r>
              <a:rPr lang="en" sz="1100">
                <a:solidFill>
                  <a:srgbClr val="666666"/>
                </a:solidFill>
                <a:latin typeface="Proxima Nova"/>
                <a:ea typeface="Proxima Nova"/>
                <a:cs typeface="Proxima Nova"/>
                <a:sym typeface="Proxima Nova"/>
              </a:rPr>
              <a:t>The pictures of the food look good</a:t>
            </a:r>
            <a:endParaRPr sz="1100">
              <a:solidFill>
                <a:srgbClr val="666666"/>
              </a:solidFill>
              <a:latin typeface="Proxima Nova"/>
              <a:ea typeface="Proxima Nova"/>
              <a:cs typeface="Proxima Nova"/>
              <a:sym typeface="Proxima Nova"/>
            </a:endParaRPr>
          </a:p>
        </p:txBody>
      </p:sp>
      <p:sp>
        <p:nvSpPr>
          <p:cNvPr id="178" name="Google Shape;178;p23"/>
          <p:cNvSpPr txBox="1"/>
          <p:nvPr/>
        </p:nvSpPr>
        <p:spPr>
          <a:xfrm>
            <a:off x="4891650" y="2945950"/>
            <a:ext cx="35271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200">
                <a:solidFill>
                  <a:srgbClr val="666666"/>
                </a:solidFill>
                <a:latin typeface="Proxima Nova"/>
                <a:ea typeface="Proxima Nova"/>
                <a:cs typeface="Proxima Nova"/>
                <a:sym typeface="Proxima Nova"/>
              </a:rPr>
              <a:t>These Cx primarily included those that selected fast food as one of their more frequently ordered Rx on DoorDash.  </a:t>
            </a:r>
            <a:r>
              <a:rPr i="1" lang="en" sz="1200">
                <a:solidFill>
                  <a:srgbClr val="666666"/>
                </a:solidFill>
                <a:latin typeface="Proxima Nova"/>
                <a:ea typeface="Proxima Nova"/>
                <a:cs typeface="Proxima Nova"/>
                <a:sym typeface="Proxima Nova"/>
              </a:rPr>
              <a:t>This should be explored further and validated using behavioral data.</a:t>
            </a:r>
            <a:endParaRPr b="1" i="1" sz="1200">
              <a:solidFill>
                <a:srgbClr val="666666"/>
              </a:solidFill>
              <a:latin typeface="Proxima Nova"/>
              <a:ea typeface="Proxima Nova"/>
              <a:cs typeface="Proxima Nova"/>
              <a:sym typeface="Proxima Nova"/>
            </a:endParaRPr>
          </a:p>
        </p:txBody>
      </p:sp>
      <p:pic>
        <p:nvPicPr>
          <p:cNvPr id="179" name="Google Shape;179;p23"/>
          <p:cNvPicPr preferRelativeResize="0"/>
          <p:nvPr/>
        </p:nvPicPr>
        <p:blipFill>
          <a:blip r:embed="rId5">
            <a:alphaModFix/>
          </a:blip>
          <a:stretch>
            <a:fillRect/>
          </a:stretch>
        </p:blipFill>
        <p:spPr>
          <a:xfrm>
            <a:off x="6226538" y="3936101"/>
            <a:ext cx="857324" cy="857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4"/>
          <p:cNvSpPr txBox="1"/>
          <p:nvPr/>
        </p:nvSpPr>
        <p:spPr>
          <a:xfrm>
            <a:off x="264175" y="203925"/>
            <a:ext cx="7542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Cx found “popular in your area” and “similar to” helpful; they did not like “staff picks”</a:t>
            </a:r>
            <a:endParaRPr b="1" sz="2300">
              <a:solidFill>
                <a:schemeClr val="dk1"/>
              </a:solidFill>
              <a:latin typeface="Proxima Nova"/>
              <a:ea typeface="Proxima Nova"/>
              <a:cs typeface="Proxima Nova"/>
              <a:sym typeface="Proxima Nova"/>
            </a:endParaRPr>
          </a:p>
        </p:txBody>
      </p:sp>
      <p:pic>
        <p:nvPicPr>
          <p:cNvPr id="186" name="Google Shape;186;p24"/>
          <p:cNvPicPr preferRelativeResize="0"/>
          <p:nvPr/>
        </p:nvPicPr>
        <p:blipFill>
          <a:blip r:embed="rId3">
            <a:alphaModFix/>
          </a:blip>
          <a:stretch>
            <a:fillRect/>
          </a:stretch>
        </p:blipFill>
        <p:spPr>
          <a:xfrm>
            <a:off x="722282" y="1569300"/>
            <a:ext cx="2392224" cy="1853500"/>
          </a:xfrm>
          <a:prstGeom prst="rect">
            <a:avLst/>
          </a:prstGeom>
          <a:noFill/>
          <a:ln>
            <a:noFill/>
          </a:ln>
        </p:spPr>
      </p:pic>
      <p:pic>
        <p:nvPicPr>
          <p:cNvPr id="187" name="Google Shape;187;p24"/>
          <p:cNvPicPr preferRelativeResize="0"/>
          <p:nvPr/>
        </p:nvPicPr>
        <p:blipFill>
          <a:blip r:embed="rId4">
            <a:alphaModFix/>
          </a:blip>
          <a:stretch>
            <a:fillRect/>
          </a:stretch>
        </p:blipFill>
        <p:spPr>
          <a:xfrm>
            <a:off x="3477132" y="1548181"/>
            <a:ext cx="2392225" cy="1895731"/>
          </a:xfrm>
          <a:prstGeom prst="rect">
            <a:avLst/>
          </a:prstGeom>
          <a:noFill/>
          <a:ln>
            <a:noFill/>
          </a:ln>
        </p:spPr>
      </p:pic>
      <p:pic>
        <p:nvPicPr>
          <p:cNvPr id="188" name="Google Shape;188;p24"/>
          <p:cNvPicPr preferRelativeResize="0"/>
          <p:nvPr/>
        </p:nvPicPr>
        <p:blipFill>
          <a:blip r:embed="rId5">
            <a:alphaModFix/>
          </a:blip>
          <a:stretch>
            <a:fillRect/>
          </a:stretch>
        </p:blipFill>
        <p:spPr>
          <a:xfrm>
            <a:off x="6089081" y="1524824"/>
            <a:ext cx="2332637" cy="1853499"/>
          </a:xfrm>
          <a:prstGeom prst="rect">
            <a:avLst/>
          </a:prstGeom>
          <a:noFill/>
          <a:ln>
            <a:noFill/>
          </a:ln>
        </p:spPr>
      </p:pic>
      <p:pic>
        <p:nvPicPr>
          <p:cNvPr id="189" name="Google Shape;189;p24"/>
          <p:cNvPicPr preferRelativeResize="0"/>
          <p:nvPr/>
        </p:nvPicPr>
        <p:blipFill>
          <a:blip r:embed="rId6">
            <a:alphaModFix/>
          </a:blip>
          <a:stretch>
            <a:fillRect/>
          </a:stretch>
        </p:blipFill>
        <p:spPr>
          <a:xfrm>
            <a:off x="1417350" y="3668050"/>
            <a:ext cx="844425" cy="844425"/>
          </a:xfrm>
          <a:prstGeom prst="rect">
            <a:avLst/>
          </a:prstGeom>
          <a:noFill/>
          <a:ln>
            <a:noFill/>
          </a:ln>
        </p:spPr>
      </p:pic>
      <p:pic>
        <p:nvPicPr>
          <p:cNvPr id="190" name="Google Shape;190;p24"/>
          <p:cNvPicPr preferRelativeResize="0"/>
          <p:nvPr/>
        </p:nvPicPr>
        <p:blipFill>
          <a:blip r:embed="rId6">
            <a:alphaModFix/>
          </a:blip>
          <a:stretch>
            <a:fillRect/>
          </a:stretch>
        </p:blipFill>
        <p:spPr>
          <a:xfrm>
            <a:off x="4151375" y="3668050"/>
            <a:ext cx="844425" cy="844425"/>
          </a:xfrm>
          <a:prstGeom prst="rect">
            <a:avLst/>
          </a:prstGeom>
          <a:noFill/>
          <a:ln>
            <a:noFill/>
          </a:ln>
        </p:spPr>
      </p:pic>
      <p:pic>
        <p:nvPicPr>
          <p:cNvPr id="191" name="Google Shape;191;p24"/>
          <p:cNvPicPr preferRelativeResize="0"/>
          <p:nvPr/>
        </p:nvPicPr>
        <p:blipFill>
          <a:blip r:embed="rId7">
            <a:alphaModFix/>
          </a:blip>
          <a:stretch>
            <a:fillRect/>
          </a:stretch>
        </p:blipFill>
        <p:spPr>
          <a:xfrm rot="10800000">
            <a:off x="6885402" y="3668050"/>
            <a:ext cx="841248" cy="8412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5"/>
          <p:cNvSpPr txBox="1"/>
          <p:nvPr/>
        </p:nvSpPr>
        <p:spPr>
          <a:xfrm>
            <a:off x="362900" y="265450"/>
            <a:ext cx="7542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DashPass upsells early in the flow were a bit confusing for Cx</a:t>
            </a:r>
            <a:endParaRPr b="1" sz="2300">
              <a:solidFill>
                <a:schemeClr val="dk1"/>
              </a:solidFill>
              <a:latin typeface="Proxima Nova"/>
              <a:ea typeface="Proxima Nova"/>
              <a:cs typeface="Proxima Nova"/>
              <a:sym typeface="Proxima Nova"/>
            </a:endParaRPr>
          </a:p>
        </p:txBody>
      </p:sp>
      <p:pic>
        <p:nvPicPr>
          <p:cNvPr id="198" name="Google Shape;198;p25"/>
          <p:cNvPicPr preferRelativeResize="0"/>
          <p:nvPr/>
        </p:nvPicPr>
        <p:blipFill rotWithShape="1">
          <a:blip r:embed="rId3">
            <a:alphaModFix/>
          </a:blip>
          <a:srcRect b="0" l="0" r="0" t="0"/>
          <a:stretch/>
        </p:blipFill>
        <p:spPr>
          <a:xfrm>
            <a:off x="1991213" y="1072800"/>
            <a:ext cx="1886625" cy="1987251"/>
          </a:xfrm>
          <a:prstGeom prst="rect">
            <a:avLst/>
          </a:prstGeom>
          <a:noFill/>
          <a:ln>
            <a:noFill/>
          </a:ln>
        </p:spPr>
      </p:pic>
      <p:pic>
        <p:nvPicPr>
          <p:cNvPr id="199" name="Google Shape;199;p25"/>
          <p:cNvPicPr preferRelativeResize="0"/>
          <p:nvPr/>
        </p:nvPicPr>
        <p:blipFill rotWithShape="1">
          <a:blip r:embed="rId4">
            <a:alphaModFix/>
          </a:blip>
          <a:srcRect b="0" l="8817" r="2388" t="0"/>
          <a:stretch/>
        </p:blipFill>
        <p:spPr>
          <a:xfrm>
            <a:off x="5074988" y="1017000"/>
            <a:ext cx="1831311" cy="1987251"/>
          </a:xfrm>
          <a:prstGeom prst="rect">
            <a:avLst/>
          </a:prstGeom>
          <a:noFill/>
          <a:ln>
            <a:noFill/>
          </a:ln>
        </p:spPr>
      </p:pic>
      <p:sp>
        <p:nvSpPr>
          <p:cNvPr id="200" name="Google Shape;200;p25"/>
          <p:cNvSpPr txBox="1"/>
          <p:nvPr/>
        </p:nvSpPr>
        <p:spPr>
          <a:xfrm>
            <a:off x="781250" y="3345850"/>
            <a:ext cx="37857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Cx found the store cell upsell confusing:</a:t>
            </a:r>
            <a:endParaRPr b="1" sz="1200">
              <a:solidFill>
                <a:schemeClr val="dk1"/>
              </a:solidFill>
              <a:latin typeface="Proxima Nova"/>
              <a:ea typeface="Proxima Nova"/>
              <a:cs typeface="Proxima Nova"/>
              <a:sym typeface="Proxima Nova"/>
            </a:endParaRPr>
          </a:p>
          <a:p>
            <a:pPr indent="-304800" lvl="0" marL="457200" rtl="0" algn="l">
              <a:spcBef>
                <a:spcPts val="100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teal text feels like they are getting savings, but they are also being told to get a trial</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Cx aren’t sure why they should “keep” saving or where the $5 came from</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Many Cx assumed it was a one week trial </a:t>
            </a:r>
            <a:endParaRPr sz="1200">
              <a:solidFill>
                <a:schemeClr val="dk1"/>
              </a:solidFill>
              <a:latin typeface="Proxima Nova"/>
              <a:ea typeface="Proxima Nova"/>
              <a:cs typeface="Proxima Nova"/>
              <a:sym typeface="Proxima Nova"/>
            </a:endParaRPr>
          </a:p>
        </p:txBody>
      </p:sp>
      <p:sp>
        <p:nvSpPr>
          <p:cNvPr id="201" name="Google Shape;201;p25"/>
          <p:cNvSpPr txBox="1"/>
          <p:nvPr/>
        </p:nvSpPr>
        <p:spPr>
          <a:xfrm>
            <a:off x="5035425" y="3345850"/>
            <a:ext cx="33543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Cx ignored this upsell on the store page:</a:t>
            </a:r>
            <a:endParaRPr b="1" sz="1200">
              <a:solidFill>
                <a:schemeClr val="dk1"/>
              </a:solidFill>
              <a:latin typeface="Proxima Nova"/>
              <a:ea typeface="Proxima Nova"/>
              <a:cs typeface="Proxima Nova"/>
              <a:sym typeface="Proxima Nova"/>
            </a:endParaRPr>
          </a:p>
          <a:p>
            <a:pPr indent="-304800" lvl="0" marL="457200" rtl="0" algn="l">
              <a:spcBef>
                <a:spcPts val="100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It felt like the typical upsell that they see and did not feel special or personalized to them</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Many Cx assumed it was a one week trial</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p:nvPr/>
        </p:nvSpPr>
        <p:spPr>
          <a:xfrm>
            <a:off x="3887850" y="1199850"/>
            <a:ext cx="4808700" cy="33870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26"/>
          <p:cNvSpPr txBox="1"/>
          <p:nvPr/>
        </p:nvSpPr>
        <p:spPr>
          <a:xfrm>
            <a:off x="362900" y="265450"/>
            <a:ext cx="7542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Cx prefer to see the upsell at checkout; they find it the most helpful</a:t>
            </a:r>
            <a:endParaRPr b="1" sz="2300">
              <a:solidFill>
                <a:schemeClr val="dk1"/>
              </a:solidFill>
              <a:latin typeface="Proxima Nova"/>
              <a:ea typeface="Proxima Nova"/>
              <a:cs typeface="Proxima Nova"/>
              <a:sym typeface="Proxima Nova"/>
            </a:endParaRPr>
          </a:p>
        </p:txBody>
      </p:sp>
      <p:pic>
        <p:nvPicPr>
          <p:cNvPr id="209" name="Google Shape;209;p26"/>
          <p:cNvPicPr preferRelativeResize="0"/>
          <p:nvPr/>
        </p:nvPicPr>
        <p:blipFill rotWithShape="1">
          <a:blip r:embed="rId3">
            <a:alphaModFix/>
          </a:blip>
          <a:srcRect b="0" l="5988" r="0" t="0"/>
          <a:stretch/>
        </p:blipFill>
        <p:spPr>
          <a:xfrm>
            <a:off x="532900" y="1367250"/>
            <a:ext cx="2946025" cy="3219601"/>
          </a:xfrm>
          <a:prstGeom prst="rect">
            <a:avLst/>
          </a:prstGeom>
          <a:noFill/>
          <a:ln>
            <a:noFill/>
          </a:ln>
        </p:spPr>
      </p:pic>
      <p:sp>
        <p:nvSpPr>
          <p:cNvPr id="210" name="Google Shape;210;p26"/>
          <p:cNvSpPr txBox="1"/>
          <p:nvPr/>
        </p:nvSpPr>
        <p:spPr>
          <a:xfrm>
            <a:off x="4804700" y="1506775"/>
            <a:ext cx="37857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Cx appreciate:</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Seeing the trial is 30 days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Seeing the exact savings to expect</a:t>
            </a:r>
            <a:endParaRPr sz="12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Cx were frustrated by:</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Inability to see their cart and contextualize the $5.62 in their order</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Difficulty figuring out how to get out of this screen (they were looking for an x)</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Churned DashPass Cx felt that</a:t>
            </a:r>
            <a:r>
              <a:rPr b="1" lang="en" sz="1200">
                <a:solidFill>
                  <a:schemeClr val="dk1"/>
                </a:solidFill>
                <a:latin typeface="Proxima Nova"/>
                <a:ea typeface="Proxima Nova"/>
                <a:cs typeface="Proxima Nova"/>
                <a:sym typeface="Proxima Nova"/>
              </a:rPr>
              <a:t> if savings were reinforced and the tally continued</a:t>
            </a:r>
            <a:r>
              <a:rPr lang="en" sz="1200">
                <a:solidFill>
                  <a:schemeClr val="dk1"/>
                </a:solidFill>
                <a:latin typeface="Proxima Nova"/>
                <a:ea typeface="Proxima Nova"/>
                <a:cs typeface="Proxima Nova"/>
                <a:sym typeface="Proxima Nova"/>
              </a:rPr>
              <a:t> with each order it would make them </a:t>
            </a:r>
            <a:r>
              <a:rPr b="1" lang="en" sz="1200">
                <a:solidFill>
                  <a:schemeClr val="dk1"/>
                </a:solidFill>
                <a:latin typeface="Proxima Nova"/>
                <a:ea typeface="Proxima Nova"/>
                <a:cs typeface="Proxima Nova"/>
                <a:sym typeface="Proxima Nova"/>
              </a:rPr>
              <a:t>likely to re-sign-up for DashPass</a:t>
            </a:r>
            <a:endParaRPr b="1" sz="1200">
              <a:solidFill>
                <a:schemeClr val="dk1"/>
              </a:solidFill>
              <a:latin typeface="Proxima Nova"/>
              <a:ea typeface="Proxima Nova"/>
              <a:cs typeface="Proxima Nova"/>
              <a:sym typeface="Proxima Nova"/>
            </a:endParaRPr>
          </a:p>
        </p:txBody>
      </p:sp>
      <p:pic>
        <p:nvPicPr>
          <p:cNvPr id="211" name="Google Shape;211;p26"/>
          <p:cNvPicPr preferRelativeResize="0"/>
          <p:nvPr/>
        </p:nvPicPr>
        <p:blipFill>
          <a:blip r:embed="rId4">
            <a:alphaModFix/>
          </a:blip>
          <a:stretch>
            <a:fillRect/>
          </a:stretch>
        </p:blipFill>
        <p:spPr>
          <a:xfrm>
            <a:off x="4185425" y="1599962"/>
            <a:ext cx="468714" cy="468714"/>
          </a:xfrm>
          <a:prstGeom prst="rect">
            <a:avLst/>
          </a:prstGeom>
          <a:noFill/>
          <a:ln>
            <a:noFill/>
          </a:ln>
        </p:spPr>
      </p:pic>
      <p:pic>
        <p:nvPicPr>
          <p:cNvPr id="212" name="Google Shape;212;p26"/>
          <p:cNvPicPr preferRelativeResize="0"/>
          <p:nvPr/>
        </p:nvPicPr>
        <p:blipFill>
          <a:blip r:embed="rId5">
            <a:alphaModFix/>
          </a:blip>
          <a:stretch>
            <a:fillRect/>
          </a:stretch>
        </p:blipFill>
        <p:spPr>
          <a:xfrm>
            <a:off x="4128572" y="2680775"/>
            <a:ext cx="601749" cy="601749"/>
          </a:xfrm>
          <a:prstGeom prst="rect">
            <a:avLst/>
          </a:prstGeom>
          <a:noFill/>
          <a:ln>
            <a:noFill/>
          </a:ln>
        </p:spPr>
      </p:pic>
      <p:pic>
        <p:nvPicPr>
          <p:cNvPr id="213" name="Google Shape;213;p26"/>
          <p:cNvPicPr preferRelativeResize="0"/>
          <p:nvPr/>
        </p:nvPicPr>
        <p:blipFill>
          <a:blip r:embed="rId6">
            <a:alphaModFix/>
          </a:blip>
          <a:stretch>
            <a:fillRect/>
          </a:stretch>
        </p:blipFill>
        <p:spPr>
          <a:xfrm>
            <a:off x="4155096" y="3744801"/>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p:nvPr/>
        </p:nvSpPr>
        <p:spPr>
          <a:xfrm>
            <a:off x="260425" y="4045975"/>
            <a:ext cx="8277900" cy="75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27"/>
          <p:cNvSpPr txBox="1"/>
          <p:nvPr/>
        </p:nvSpPr>
        <p:spPr>
          <a:xfrm>
            <a:off x="362900" y="265450"/>
            <a:ext cx="7542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“Taste of DashPass” increased positive perceptions of DoorDash, but Cx felt mostly neutral about DashPass</a:t>
            </a:r>
            <a:endParaRPr b="1" sz="2300">
              <a:solidFill>
                <a:schemeClr val="dk1"/>
              </a:solidFill>
              <a:latin typeface="Proxima Nova"/>
              <a:ea typeface="Proxima Nova"/>
              <a:cs typeface="Proxima Nova"/>
              <a:sym typeface="Proxima Nova"/>
            </a:endParaRPr>
          </a:p>
        </p:txBody>
      </p:sp>
      <p:sp>
        <p:nvSpPr>
          <p:cNvPr id="221" name="Google Shape;221;p27"/>
          <p:cNvSpPr txBox="1"/>
          <p:nvPr/>
        </p:nvSpPr>
        <p:spPr>
          <a:xfrm>
            <a:off x="721350" y="1430313"/>
            <a:ext cx="8319300" cy="2391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a:t>7 out of 11</a:t>
            </a:r>
            <a:r>
              <a:rPr lang="en"/>
              <a:t> Cx indicated that “Taste of DashPass” made them feel </a:t>
            </a:r>
            <a:r>
              <a:rPr b="1" lang="en"/>
              <a:t>more positive about DoorDash</a:t>
            </a:r>
            <a:endParaRPr/>
          </a:p>
          <a:p>
            <a:pPr indent="0" lvl="0" marL="0" rtl="0" algn="l">
              <a:lnSpc>
                <a:spcPct val="200000"/>
              </a:lnSpc>
              <a:spcBef>
                <a:spcPts val="1000"/>
              </a:spcBef>
              <a:spcAft>
                <a:spcPts val="0"/>
              </a:spcAft>
              <a:buNone/>
            </a:pPr>
            <a:r>
              <a:rPr b="1" lang="en"/>
              <a:t>5 out of 11 </a:t>
            </a:r>
            <a:r>
              <a:rPr lang="en"/>
              <a:t>Cx indicated they would </a:t>
            </a:r>
            <a:r>
              <a:rPr b="1" lang="en"/>
              <a:t>visit the DoorDash app more frequently</a:t>
            </a:r>
            <a:endParaRPr b="1"/>
          </a:p>
          <a:p>
            <a:pPr indent="0" lvl="0" marL="0" rtl="0" algn="l">
              <a:lnSpc>
                <a:spcPct val="200000"/>
              </a:lnSpc>
              <a:spcBef>
                <a:spcPts val="1000"/>
              </a:spcBef>
              <a:spcAft>
                <a:spcPts val="0"/>
              </a:spcAft>
              <a:buNone/>
            </a:pPr>
            <a:r>
              <a:rPr b="1" lang="en"/>
              <a:t>3 out of 11 </a:t>
            </a:r>
            <a:r>
              <a:rPr lang="en"/>
              <a:t>Cx indicated they </a:t>
            </a:r>
            <a:r>
              <a:rPr lang="en"/>
              <a:t>would</a:t>
            </a:r>
            <a:r>
              <a:rPr lang="en"/>
              <a:t> </a:t>
            </a:r>
            <a:r>
              <a:rPr b="1" lang="en"/>
              <a:t>order from DoorDash more frequently</a:t>
            </a:r>
            <a:endParaRPr b="1"/>
          </a:p>
          <a:p>
            <a:pPr indent="0" lvl="0" marL="0" rtl="0" algn="l">
              <a:lnSpc>
                <a:spcPct val="100000"/>
              </a:lnSpc>
              <a:spcBef>
                <a:spcPts val="1000"/>
              </a:spcBef>
              <a:spcAft>
                <a:spcPts val="0"/>
              </a:spcAft>
              <a:buNone/>
            </a:pPr>
            <a:r>
              <a:rPr b="1" lang="en"/>
              <a:t>2 out of 11 </a:t>
            </a:r>
            <a:r>
              <a:rPr lang="en"/>
              <a:t>Cx said it would make them</a:t>
            </a:r>
            <a:r>
              <a:rPr b="1" lang="en"/>
              <a:t> more strongly consider DashPass</a:t>
            </a:r>
            <a:endParaRPr b="1"/>
          </a:p>
          <a:p>
            <a:pPr indent="-304800" lvl="0" marL="457200" rtl="0" algn="l">
              <a:lnSpc>
                <a:spcPct val="200000"/>
              </a:lnSpc>
              <a:spcBef>
                <a:spcPts val="1000"/>
              </a:spcBef>
              <a:spcAft>
                <a:spcPts val="0"/>
              </a:spcAft>
              <a:buClr>
                <a:schemeClr val="dk1"/>
              </a:buClr>
              <a:buSzPts val="1200"/>
              <a:buChar char="●"/>
            </a:pPr>
            <a:r>
              <a:rPr i="1" lang="en" sz="1200">
                <a:solidFill>
                  <a:schemeClr val="dk1"/>
                </a:solidFill>
              </a:rPr>
              <a:t>Note both Cx are churned DashPass Cx</a:t>
            </a:r>
            <a:endParaRPr i="1" sz="1200">
              <a:solidFill>
                <a:schemeClr val="dk1"/>
              </a:solidFill>
            </a:endParaRPr>
          </a:p>
        </p:txBody>
      </p:sp>
      <p:sp>
        <p:nvSpPr>
          <p:cNvPr id="222" name="Google Shape;222;p27"/>
          <p:cNvSpPr txBox="1"/>
          <p:nvPr/>
        </p:nvSpPr>
        <p:spPr>
          <a:xfrm>
            <a:off x="978500" y="4111100"/>
            <a:ext cx="71970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n">
                <a:solidFill>
                  <a:schemeClr val="dk1"/>
                </a:solidFill>
              </a:rPr>
              <a:t>Additionally, </a:t>
            </a:r>
            <a:r>
              <a:rPr b="1" lang="en">
                <a:solidFill>
                  <a:schemeClr val="dk1"/>
                </a:solidFill>
              </a:rPr>
              <a:t>3 out of 11 Cx that comparison shop </a:t>
            </a:r>
            <a:r>
              <a:rPr lang="en">
                <a:solidFill>
                  <a:schemeClr val="dk1"/>
                </a:solidFill>
              </a:rPr>
              <a:t>indicated they would </a:t>
            </a:r>
            <a:r>
              <a:rPr b="1" lang="en">
                <a:solidFill>
                  <a:schemeClr val="dk1"/>
                </a:solidFill>
              </a:rPr>
              <a:t>look at DoorDash </a:t>
            </a:r>
            <a:r>
              <a:rPr b="1" lang="en" u="sng">
                <a:solidFill>
                  <a:schemeClr val="dk1"/>
                </a:solidFill>
              </a:rPr>
              <a:t>first</a:t>
            </a:r>
            <a:r>
              <a:rPr b="1" lang="en">
                <a:solidFill>
                  <a:schemeClr val="dk1"/>
                </a:solidFill>
              </a:rPr>
              <a:t> </a:t>
            </a:r>
            <a:r>
              <a:rPr lang="en">
                <a:solidFill>
                  <a:schemeClr val="dk1"/>
                </a:solidFill>
              </a:rPr>
              <a:t>when shopping for food</a:t>
            </a:r>
            <a:endParaRPr/>
          </a:p>
        </p:txBody>
      </p:sp>
      <p:pic>
        <p:nvPicPr>
          <p:cNvPr id="223" name="Google Shape;223;p27"/>
          <p:cNvPicPr preferRelativeResize="0"/>
          <p:nvPr/>
        </p:nvPicPr>
        <p:blipFill>
          <a:blip r:embed="rId3">
            <a:alphaModFix/>
          </a:blip>
          <a:stretch>
            <a:fillRect/>
          </a:stretch>
        </p:blipFill>
        <p:spPr>
          <a:xfrm>
            <a:off x="362900" y="4111100"/>
            <a:ext cx="615600" cy="615600"/>
          </a:xfrm>
          <a:prstGeom prst="rect">
            <a:avLst/>
          </a:prstGeom>
          <a:noFill/>
          <a:ln>
            <a:noFill/>
          </a:ln>
        </p:spPr>
      </p:pic>
      <p:pic>
        <p:nvPicPr>
          <p:cNvPr id="224" name="Google Shape;224;p27"/>
          <p:cNvPicPr preferRelativeResize="0"/>
          <p:nvPr/>
        </p:nvPicPr>
        <p:blipFill>
          <a:blip r:embed="rId4">
            <a:alphaModFix/>
          </a:blip>
          <a:stretch>
            <a:fillRect/>
          </a:stretch>
        </p:blipFill>
        <p:spPr>
          <a:xfrm>
            <a:off x="260425" y="1452750"/>
            <a:ext cx="336276" cy="336276"/>
          </a:xfrm>
          <a:prstGeom prst="rect">
            <a:avLst/>
          </a:prstGeom>
          <a:noFill/>
          <a:ln>
            <a:noFill/>
          </a:ln>
        </p:spPr>
      </p:pic>
      <p:pic>
        <p:nvPicPr>
          <p:cNvPr id="225" name="Google Shape;225;p27"/>
          <p:cNvPicPr preferRelativeResize="0"/>
          <p:nvPr/>
        </p:nvPicPr>
        <p:blipFill>
          <a:blip r:embed="rId5">
            <a:alphaModFix/>
          </a:blip>
          <a:stretch>
            <a:fillRect/>
          </a:stretch>
        </p:blipFill>
        <p:spPr>
          <a:xfrm>
            <a:off x="252200" y="2046226"/>
            <a:ext cx="336276" cy="336276"/>
          </a:xfrm>
          <a:prstGeom prst="rect">
            <a:avLst/>
          </a:prstGeom>
          <a:noFill/>
          <a:ln>
            <a:noFill/>
          </a:ln>
        </p:spPr>
      </p:pic>
      <p:pic>
        <p:nvPicPr>
          <p:cNvPr id="226" name="Google Shape;226;p27"/>
          <p:cNvPicPr preferRelativeResize="0"/>
          <p:nvPr/>
        </p:nvPicPr>
        <p:blipFill>
          <a:blip r:embed="rId6">
            <a:alphaModFix/>
          </a:blip>
          <a:stretch>
            <a:fillRect/>
          </a:stretch>
        </p:blipFill>
        <p:spPr>
          <a:xfrm>
            <a:off x="260425" y="2563299"/>
            <a:ext cx="336276" cy="336276"/>
          </a:xfrm>
          <a:prstGeom prst="rect">
            <a:avLst/>
          </a:prstGeom>
          <a:noFill/>
          <a:ln>
            <a:noFill/>
          </a:ln>
        </p:spPr>
      </p:pic>
      <p:pic>
        <p:nvPicPr>
          <p:cNvPr id="227" name="Google Shape;227;p27"/>
          <p:cNvPicPr preferRelativeResize="0"/>
          <p:nvPr/>
        </p:nvPicPr>
        <p:blipFill>
          <a:blip r:embed="rId7">
            <a:alphaModFix/>
          </a:blip>
          <a:stretch>
            <a:fillRect/>
          </a:stretch>
        </p:blipFill>
        <p:spPr>
          <a:xfrm>
            <a:off x="260425" y="3078663"/>
            <a:ext cx="336276" cy="336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28"/>
          <p:cNvSpPr txBox="1"/>
          <p:nvPr/>
        </p:nvSpPr>
        <p:spPr>
          <a:xfrm>
            <a:off x="362900" y="265450"/>
            <a:ext cx="76827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A few ideas from our Cx…</a:t>
            </a:r>
            <a:endParaRPr b="1" sz="2300">
              <a:solidFill>
                <a:schemeClr val="dk1"/>
              </a:solidFill>
              <a:latin typeface="Proxima Nova"/>
              <a:ea typeface="Proxima Nova"/>
              <a:cs typeface="Proxima Nova"/>
              <a:sym typeface="Proxima Nova"/>
            </a:endParaRPr>
          </a:p>
        </p:txBody>
      </p:sp>
      <p:sp>
        <p:nvSpPr>
          <p:cNvPr id="234" name="Google Shape;234;p28"/>
          <p:cNvSpPr txBox="1"/>
          <p:nvPr/>
        </p:nvSpPr>
        <p:spPr>
          <a:xfrm>
            <a:off x="1029000" y="2639975"/>
            <a:ext cx="2835300" cy="1421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Only provide information at/after checkout, before then I don’t care</a:t>
            </a:r>
            <a:endParaRPr sz="1200">
              <a:latin typeface="Proxima Nova"/>
              <a:ea typeface="Proxima Nova"/>
              <a:cs typeface="Proxima Nova"/>
              <a:sym typeface="Proxima Nova"/>
            </a:endParaRPr>
          </a:p>
          <a:p>
            <a:pPr indent="-304800" lvl="0" marL="457200" rtl="0" algn="l">
              <a:spcBef>
                <a:spcPts val="1000"/>
              </a:spcBef>
              <a:spcAft>
                <a:spcPts val="1000"/>
              </a:spcAft>
              <a:buSzPts val="1200"/>
              <a:buFont typeface="Proxima Nova"/>
              <a:buChar char="●"/>
            </a:pPr>
            <a:r>
              <a:rPr lang="en" sz="1200">
                <a:latin typeface="Proxima Nova"/>
                <a:ea typeface="Proxima Nova"/>
                <a:cs typeface="Proxima Nova"/>
                <a:sym typeface="Proxima Nova"/>
              </a:rPr>
              <a:t>Have a dedicated place where I can go to learn about Taste of DashPass</a:t>
            </a:r>
            <a:endParaRPr sz="1200">
              <a:latin typeface="Proxima Nova"/>
              <a:ea typeface="Proxima Nova"/>
              <a:cs typeface="Proxima Nova"/>
              <a:sym typeface="Proxima Nova"/>
            </a:endParaRPr>
          </a:p>
        </p:txBody>
      </p:sp>
      <p:sp>
        <p:nvSpPr>
          <p:cNvPr id="235" name="Google Shape;235;p28"/>
          <p:cNvSpPr txBox="1"/>
          <p:nvPr/>
        </p:nvSpPr>
        <p:spPr>
          <a:xfrm>
            <a:off x="997563" y="2135325"/>
            <a:ext cx="317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Provide more information</a:t>
            </a:r>
            <a:endParaRPr b="1"/>
          </a:p>
        </p:txBody>
      </p:sp>
      <p:sp>
        <p:nvSpPr>
          <p:cNvPr id="236" name="Google Shape;236;p28"/>
          <p:cNvSpPr txBox="1"/>
          <p:nvPr/>
        </p:nvSpPr>
        <p:spPr>
          <a:xfrm>
            <a:off x="4670038" y="2135325"/>
            <a:ext cx="317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Create more excitement</a:t>
            </a:r>
            <a:endParaRPr b="1"/>
          </a:p>
        </p:txBody>
      </p:sp>
      <p:pic>
        <p:nvPicPr>
          <p:cNvPr id="237" name="Google Shape;237;p28"/>
          <p:cNvPicPr preferRelativeResize="0"/>
          <p:nvPr/>
        </p:nvPicPr>
        <p:blipFill>
          <a:blip r:embed="rId3">
            <a:alphaModFix/>
          </a:blip>
          <a:stretch>
            <a:fillRect/>
          </a:stretch>
        </p:blipFill>
        <p:spPr>
          <a:xfrm>
            <a:off x="2109200" y="1327137"/>
            <a:ext cx="768399" cy="768399"/>
          </a:xfrm>
          <a:prstGeom prst="rect">
            <a:avLst/>
          </a:prstGeom>
          <a:noFill/>
          <a:ln>
            <a:noFill/>
          </a:ln>
        </p:spPr>
      </p:pic>
      <p:pic>
        <p:nvPicPr>
          <p:cNvPr id="238" name="Google Shape;238;p28"/>
          <p:cNvPicPr preferRelativeResize="0"/>
          <p:nvPr/>
        </p:nvPicPr>
        <p:blipFill>
          <a:blip r:embed="rId4">
            <a:alphaModFix/>
          </a:blip>
          <a:stretch>
            <a:fillRect/>
          </a:stretch>
        </p:blipFill>
        <p:spPr>
          <a:xfrm>
            <a:off x="5778125" y="1287350"/>
            <a:ext cx="847974" cy="847974"/>
          </a:xfrm>
          <a:prstGeom prst="rect">
            <a:avLst/>
          </a:prstGeom>
          <a:noFill/>
          <a:ln>
            <a:noFill/>
          </a:ln>
        </p:spPr>
      </p:pic>
      <p:sp>
        <p:nvSpPr>
          <p:cNvPr id="239" name="Google Shape;239;p28"/>
          <p:cNvSpPr txBox="1"/>
          <p:nvPr/>
        </p:nvSpPr>
        <p:spPr>
          <a:xfrm>
            <a:off x="4893200" y="2639975"/>
            <a:ext cx="3000000" cy="1918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Add time limitation (if I can only use it once per week I will check it once per week)</a:t>
            </a:r>
            <a:endParaRPr sz="1200">
              <a:solidFill>
                <a:schemeClr val="dk1"/>
              </a:solidFill>
              <a:latin typeface="Proxima Nova"/>
              <a:ea typeface="Proxima Nova"/>
              <a:cs typeface="Proxima Nova"/>
              <a:sym typeface="Proxima Nova"/>
            </a:endParaRPr>
          </a:p>
          <a:p>
            <a:pPr indent="-304800" lvl="0" marL="457200" rtl="0" algn="l">
              <a:spcBef>
                <a:spcPts val="100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Make it feel like an event launch</a:t>
            </a:r>
            <a:endParaRPr sz="1200">
              <a:solidFill>
                <a:schemeClr val="dk1"/>
              </a:solidFill>
              <a:latin typeface="Proxima Nova"/>
              <a:ea typeface="Proxima Nova"/>
              <a:cs typeface="Proxima Nova"/>
              <a:sym typeface="Proxima Nova"/>
            </a:endParaRPr>
          </a:p>
          <a:p>
            <a:pPr indent="-304800" lvl="0" marL="457200" rtl="0" algn="l">
              <a:spcBef>
                <a:spcPts val="1000"/>
              </a:spcBef>
              <a:spcAft>
                <a:spcPts val="1000"/>
              </a:spcAft>
              <a:buClr>
                <a:schemeClr val="dk1"/>
              </a:buClr>
              <a:buSzPts val="1200"/>
              <a:buFont typeface="Proxima Nova"/>
              <a:buChar char="●"/>
            </a:pPr>
            <a:r>
              <a:rPr lang="en" sz="1200">
                <a:solidFill>
                  <a:schemeClr val="dk1"/>
                </a:solidFill>
                <a:latin typeface="Proxima Nova"/>
                <a:ea typeface="Proxima Nova"/>
                <a:cs typeface="Proxima Nova"/>
                <a:sym typeface="Proxima Nova"/>
              </a:rPr>
              <a:t>Make it a rotation of selection (e.g. this week Pizza, next week Tacos) to make me want to see what the selection is each week</a:t>
            </a:r>
            <a:endParaRPr sz="12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29"/>
          <p:cNvSpPr txBox="1"/>
          <p:nvPr/>
        </p:nvSpPr>
        <p:spPr>
          <a:xfrm>
            <a:off x="362900" y="265450"/>
            <a:ext cx="7542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Cx use DoorDash and DashPass interchangeably throughout both interview sessions</a:t>
            </a:r>
            <a:endParaRPr b="1" sz="2300">
              <a:solidFill>
                <a:schemeClr val="dk1"/>
              </a:solidFill>
              <a:latin typeface="Proxima Nova"/>
              <a:ea typeface="Proxima Nova"/>
              <a:cs typeface="Proxima Nova"/>
              <a:sym typeface="Proxima Nova"/>
            </a:endParaRPr>
          </a:p>
        </p:txBody>
      </p:sp>
      <p:sp>
        <p:nvSpPr>
          <p:cNvPr id="246" name="Google Shape;246;p29"/>
          <p:cNvSpPr txBox="1"/>
          <p:nvPr/>
        </p:nvSpPr>
        <p:spPr>
          <a:xfrm>
            <a:off x="395200" y="1449863"/>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17A3A9"/>
                </a:solidFill>
                <a:latin typeface="Proxima Nova Extrabold"/>
                <a:ea typeface="Proxima Nova Extrabold"/>
                <a:cs typeface="Proxima Nova Extrabold"/>
                <a:sym typeface="Proxima Nova Extrabold"/>
              </a:rPr>
              <a:t>“</a:t>
            </a:r>
            <a:endParaRPr sz="6400">
              <a:solidFill>
                <a:srgbClr val="17A3A9"/>
              </a:solidFill>
              <a:latin typeface="Proxima Nova Extrabold"/>
              <a:ea typeface="Proxima Nova Extrabold"/>
              <a:cs typeface="Proxima Nova Extrabold"/>
              <a:sym typeface="Proxima Nova Extrabold"/>
            </a:endParaRPr>
          </a:p>
        </p:txBody>
      </p:sp>
      <p:sp>
        <p:nvSpPr>
          <p:cNvPr id="247" name="Google Shape;247;p29"/>
          <p:cNvSpPr txBox="1"/>
          <p:nvPr/>
        </p:nvSpPr>
        <p:spPr>
          <a:xfrm>
            <a:off x="843300" y="1847600"/>
            <a:ext cx="384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Proxima Nova"/>
                <a:ea typeface="Proxima Nova"/>
                <a:cs typeface="Proxima Nova"/>
                <a:sym typeface="Proxima Nova"/>
              </a:rPr>
              <a:t>I used to have </a:t>
            </a:r>
            <a:r>
              <a:rPr b="1" i="1" lang="en" sz="1200">
                <a:solidFill>
                  <a:schemeClr val="dk1"/>
                </a:solidFill>
                <a:latin typeface="Proxima Nova"/>
                <a:ea typeface="Proxima Nova"/>
                <a:cs typeface="Proxima Nova"/>
                <a:sym typeface="Proxima Nova"/>
              </a:rPr>
              <a:t>DoorPass</a:t>
            </a:r>
            <a:r>
              <a:rPr i="1" lang="en" sz="1200">
                <a:solidFill>
                  <a:schemeClr val="dk1"/>
                </a:solidFill>
                <a:latin typeface="Proxima Nova"/>
                <a:ea typeface="Proxima Nova"/>
                <a:cs typeface="Proxima Nova"/>
                <a:sym typeface="Proxima Nova"/>
              </a:rPr>
              <a:t> but I cancelled it because I am not ordering as much as I used to</a:t>
            </a:r>
            <a:endParaRPr i="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p:txBody>
      </p:sp>
      <p:sp>
        <p:nvSpPr>
          <p:cNvPr id="248" name="Google Shape;248;p29"/>
          <p:cNvSpPr txBox="1"/>
          <p:nvPr/>
        </p:nvSpPr>
        <p:spPr>
          <a:xfrm>
            <a:off x="395200" y="2435775"/>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17A3A9"/>
                </a:solidFill>
                <a:latin typeface="Proxima Nova Extrabold"/>
                <a:ea typeface="Proxima Nova Extrabold"/>
                <a:cs typeface="Proxima Nova Extrabold"/>
                <a:sym typeface="Proxima Nova Extrabold"/>
              </a:rPr>
              <a:t>“</a:t>
            </a:r>
            <a:endParaRPr sz="6400">
              <a:solidFill>
                <a:srgbClr val="17A3A9"/>
              </a:solidFill>
              <a:latin typeface="Proxima Nova Extrabold"/>
              <a:ea typeface="Proxima Nova Extrabold"/>
              <a:cs typeface="Proxima Nova Extrabold"/>
              <a:sym typeface="Proxima Nova Extrabold"/>
            </a:endParaRPr>
          </a:p>
        </p:txBody>
      </p:sp>
      <p:sp>
        <p:nvSpPr>
          <p:cNvPr id="249" name="Google Shape;249;p29"/>
          <p:cNvSpPr txBox="1"/>
          <p:nvPr/>
        </p:nvSpPr>
        <p:spPr>
          <a:xfrm>
            <a:off x="843300" y="2833513"/>
            <a:ext cx="409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1200">
                <a:solidFill>
                  <a:schemeClr val="dk1"/>
                </a:solidFill>
                <a:latin typeface="Proxima Nova"/>
                <a:ea typeface="Proxima Nova"/>
                <a:cs typeface="Proxima Nova"/>
                <a:sym typeface="Proxima Nova"/>
              </a:rPr>
              <a:t>“I would consider ordering from </a:t>
            </a:r>
            <a:r>
              <a:rPr b="1" i="1" lang="en" sz="1200">
                <a:solidFill>
                  <a:schemeClr val="dk1"/>
                </a:solidFill>
                <a:latin typeface="Proxima Nova"/>
                <a:ea typeface="Proxima Nova"/>
                <a:cs typeface="Proxima Nova"/>
                <a:sym typeface="Proxima Nova"/>
              </a:rPr>
              <a:t>Taste of DoorDash</a:t>
            </a:r>
            <a:r>
              <a:rPr i="1" lang="en" sz="1200">
                <a:solidFill>
                  <a:schemeClr val="dk1"/>
                </a:solidFill>
                <a:latin typeface="Proxima Nova"/>
                <a:ea typeface="Proxima Nova"/>
                <a:cs typeface="Proxima Nova"/>
                <a:sym typeface="Proxima Nova"/>
              </a:rPr>
              <a:t>”</a:t>
            </a:r>
            <a:endParaRPr i="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i="1" sz="1200">
              <a:solidFill>
                <a:schemeClr val="dk1"/>
              </a:solidFill>
              <a:latin typeface="Proxima Nova"/>
              <a:ea typeface="Proxima Nova"/>
              <a:cs typeface="Proxima Nova"/>
              <a:sym typeface="Proxima Nova"/>
            </a:endParaRPr>
          </a:p>
        </p:txBody>
      </p:sp>
      <p:sp>
        <p:nvSpPr>
          <p:cNvPr id="250" name="Google Shape;250;p29"/>
          <p:cNvSpPr txBox="1"/>
          <p:nvPr/>
        </p:nvSpPr>
        <p:spPr>
          <a:xfrm>
            <a:off x="395200" y="3356688"/>
            <a:ext cx="5487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rgbClr val="17A3A9"/>
                </a:solidFill>
                <a:latin typeface="Proxima Nova Extrabold"/>
                <a:ea typeface="Proxima Nova Extrabold"/>
                <a:cs typeface="Proxima Nova Extrabold"/>
                <a:sym typeface="Proxima Nova Extrabold"/>
              </a:rPr>
              <a:t>“</a:t>
            </a:r>
            <a:endParaRPr sz="6400">
              <a:solidFill>
                <a:srgbClr val="17A3A9"/>
              </a:solidFill>
              <a:latin typeface="Proxima Nova Extrabold"/>
              <a:ea typeface="Proxima Nova Extrabold"/>
              <a:cs typeface="Proxima Nova Extrabold"/>
              <a:sym typeface="Proxima Nova Extrabold"/>
            </a:endParaRPr>
          </a:p>
        </p:txBody>
      </p:sp>
      <p:sp>
        <p:nvSpPr>
          <p:cNvPr id="251" name="Google Shape;251;p29"/>
          <p:cNvSpPr txBox="1"/>
          <p:nvPr/>
        </p:nvSpPr>
        <p:spPr>
          <a:xfrm>
            <a:off x="843300" y="3754425"/>
            <a:ext cx="409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Proxima Nova"/>
                <a:ea typeface="Proxima Nova"/>
                <a:cs typeface="Proxima Nova"/>
                <a:sym typeface="Proxima Nova"/>
              </a:rPr>
              <a:t>“I will look at prices on GrubHub but I prefer </a:t>
            </a:r>
            <a:r>
              <a:rPr b="1" i="1" lang="en" sz="1200">
                <a:solidFill>
                  <a:schemeClr val="dk1"/>
                </a:solidFill>
                <a:latin typeface="Proxima Nova"/>
                <a:ea typeface="Proxima Nova"/>
                <a:cs typeface="Proxima Nova"/>
                <a:sym typeface="Proxima Nova"/>
              </a:rPr>
              <a:t>to order on DashPass</a:t>
            </a:r>
            <a:r>
              <a:rPr i="1" lang="en" sz="1200">
                <a:solidFill>
                  <a:schemeClr val="dk1"/>
                </a:solidFill>
                <a:latin typeface="Proxima Nova"/>
                <a:ea typeface="Proxima Nova"/>
                <a:cs typeface="Proxima Nova"/>
                <a:sym typeface="Proxima Nova"/>
              </a:rPr>
              <a:t> if I can”</a:t>
            </a:r>
            <a:endParaRPr i="1" sz="1200">
              <a:solidFill>
                <a:schemeClr val="dk1"/>
              </a:solidFill>
              <a:latin typeface="Proxima Nova"/>
              <a:ea typeface="Proxima Nova"/>
              <a:cs typeface="Proxima Nova"/>
              <a:sym typeface="Proxima Nova"/>
            </a:endParaRPr>
          </a:p>
        </p:txBody>
      </p:sp>
      <p:pic>
        <p:nvPicPr>
          <p:cNvPr id="252" name="Google Shape;252;p29"/>
          <p:cNvPicPr preferRelativeResize="0"/>
          <p:nvPr/>
        </p:nvPicPr>
        <p:blipFill>
          <a:blip r:embed="rId3">
            <a:alphaModFix/>
          </a:blip>
          <a:stretch>
            <a:fillRect/>
          </a:stretch>
        </p:blipFill>
        <p:spPr>
          <a:xfrm>
            <a:off x="5713050" y="1759877"/>
            <a:ext cx="2070750" cy="207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 name="Google Shape;258;p30"/>
          <p:cNvSpPr txBox="1"/>
          <p:nvPr/>
        </p:nvSpPr>
        <p:spPr>
          <a:xfrm>
            <a:off x="418725" y="637850"/>
            <a:ext cx="7831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1"/>
                </a:solidFill>
                <a:latin typeface="Proxima Nova"/>
                <a:ea typeface="Proxima Nova"/>
                <a:cs typeface="Proxima Nova"/>
                <a:sym typeface="Proxima Nova"/>
              </a:rPr>
              <a:t>Final thoughts and recommendations</a:t>
            </a:r>
            <a:endParaRPr b="1" sz="3500">
              <a:solidFill>
                <a:schemeClr val="lt1"/>
              </a:solidFill>
              <a:latin typeface="Proxima Nova"/>
              <a:ea typeface="Proxima Nova"/>
              <a:cs typeface="Proxima Nova"/>
              <a:sym typeface="Proxima Nova"/>
            </a:endParaRPr>
          </a:p>
        </p:txBody>
      </p:sp>
      <p:pic>
        <p:nvPicPr>
          <p:cNvPr id="259" name="Google Shape;259;p30"/>
          <p:cNvPicPr preferRelativeResize="0"/>
          <p:nvPr/>
        </p:nvPicPr>
        <p:blipFill>
          <a:blip r:embed="rId3">
            <a:alphaModFix/>
          </a:blip>
          <a:stretch>
            <a:fillRect/>
          </a:stretch>
        </p:blipFill>
        <p:spPr>
          <a:xfrm>
            <a:off x="2272700" y="1893050"/>
            <a:ext cx="3856375" cy="216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3"/>
          <p:cNvSpPr/>
          <p:nvPr/>
        </p:nvSpPr>
        <p:spPr>
          <a:xfrm>
            <a:off x="5851200" y="0"/>
            <a:ext cx="3292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 name="Google Shape;53;p13"/>
          <p:cNvPicPr preferRelativeResize="0"/>
          <p:nvPr/>
        </p:nvPicPr>
        <p:blipFill>
          <a:blip r:embed="rId3">
            <a:alphaModFix/>
          </a:blip>
          <a:stretch>
            <a:fillRect/>
          </a:stretch>
        </p:blipFill>
        <p:spPr>
          <a:xfrm>
            <a:off x="8197738" y="269687"/>
            <a:ext cx="297201" cy="168825"/>
          </a:xfrm>
          <a:prstGeom prst="rect">
            <a:avLst/>
          </a:prstGeom>
          <a:noFill/>
          <a:ln>
            <a:noFill/>
          </a:ln>
        </p:spPr>
      </p:pic>
      <p:sp>
        <p:nvSpPr>
          <p:cNvPr id="54" name="Google Shape;54;p13"/>
          <p:cNvSpPr txBox="1"/>
          <p:nvPr/>
        </p:nvSpPr>
        <p:spPr>
          <a:xfrm>
            <a:off x="6617725" y="557725"/>
            <a:ext cx="25287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Clr>
                <a:schemeClr val="dk1"/>
              </a:buClr>
              <a:buSzPts val="1100"/>
              <a:buFont typeface="Arial"/>
              <a:buNone/>
            </a:pPr>
            <a:r>
              <a:rPr b="1" lang="en" sz="1000">
                <a:solidFill>
                  <a:srgbClr val="E23208"/>
                </a:solidFill>
                <a:latin typeface="Proxima Nova"/>
                <a:ea typeface="Proxima Nova"/>
                <a:cs typeface="Proxima Nova"/>
                <a:sym typeface="Proxima Nova"/>
              </a:rPr>
              <a:t>Breakdown of Sessions</a:t>
            </a:r>
            <a:endParaRPr b="1" i="1" sz="1000" u="sng">
              <a:solidFill>
                <a:schemeClr val="dk1"/>
              </a:solidFill>
              <a:latin typeface="Proxima Nova"/>
              <a:ea typeface="Proxima Nova"/>
              <a:cs typeface="Proxima Nova"/>
              <a:sym typeface="Proxima Nova"/>
            </a:endParaRPr>
          </a:p>
        </p:txBody>
      </p:sp>
      <p:sp>
        <p:nvSpPr>
          <p:cNvPr id="55" name="Google Shape;55;p13"/>
          <p:cNvSpPr txBox="1"/>
          <p:nvPr/>
        </p:nvSpPr>
        <p:spPr>
          <a:xfrm>
            <a:off x="362900" y="265450"/>
            <a:ext cx="49023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666666"/>
                </a:solidFill>
                <a:latin typeface="Proxima Nova"/>
                <a:ea typeface="Proxima Nova"/>
                <a:cs typeface="Proxima Nova"/>
                <a:sym typeface="Proxima Nova"/>
              </a:rPr>
              <a:t>Research Approach</a:t>
            </a:r>
            <a:endParaRPr b="1" sz="2300">
              <a:solidFill>
                <a:srgbClr val="666666"/>
              </a:solidFill>
              <a:latin typeface="Proxima Nova"/>
              <a:ea typeface="Proxima Nova"/>
              <a:cs typeface="Proxima Nova"/>
              <a:sym typeface="Proxima Nova"/>
            </a:endParaRPr>
          </a:p>
        </p:txBody>
      </p:sp>
      <p:grpSp>
        <p:nvGrpSpPr>
          <p:cNvPr id="56" name="Google Shape;56;p13"/>
          <p:cNvGrpSpPr/>
          <p:nvPr/>
        </p:nvGrpSpPr>
        <p:grpSpPr>
          <a:xfrm>
            <a:off x="6191923" y="557736"/>
            <a:ext cx="349608" cy="315560"/>
            <a:chOff x="3592942" y="1644650"/>
            <a:chExt cx="611524" cy="551967"/>
          </a:xfrm>
        </p:grpSpPr>
        <p:sp>
          <p:nvSpPr>
            <p:cNvPr id="57" name="Google Shape;57;p13"/>
            <p:cNvSpPr/>
            <p:nvPr/>
          </p:nvSpPr>
          <p:spPr>
            <a:xfrm>
              <a:off x="3689101" y="2082220"/>
              <a:ext cx="156922" cy="114389"/>
            </a:xfrm>
            <a:custGeom>
              <a:rect b="b" l="l" r="r" t="t"/>
              <a:pathLst>
                <a:path extrusionOk="0" h="114389" w="156922">
                  <a:moveTo>
                    <a:pt x="9595" y="114338"/>
                  </a:moveTo>
                  <a:cubicBezTo>
                    <a:pt x="4882" y="114395"/>
                    <a:pt x="835" y="110998"/>
                    <a:pt x="82" y="106344"/>
                  </a:cubicBezTo>
                  <a:cubicBezTo>
                    <a:pt x="-772" y="101157"/>
                    <a:pt x="2740" y="96266"/>
                    <a:pt x="7924" y="95409"/>
                  </a:cubicBezTo>
                  <a:cubicBezTo>
                    <a:pt x="7941" y="95409"/>
                    <a:pt x="7959" y="95400"/>
                    <a:pt x="7978" y="95400"/>
                  </a:cubicBezTo>
                  <a:cubicBezTo>
                    <a:pt x="54115" y="87692"/>
                    <a:pt x="124321" y="71704"/>
                    <a:pt x="135926" y="59998"/>
                  </a:cubicBezTo>
                  <a:cubicBezTo>
                    <a:pt x="138685" y="55811"/>
                    <a:pt x="137544" y="32591"/>
                    <a:pt x="133358" y="11559"/>
                  </a:cubicBezTo>
                  <a:cubicBezTo>
                    <a:pt x="132307" y="6303"/>
                    <a:pt x="135714" y="1191"/>
                    <a:pt x="140968" y="139"/>
                  </a:cubicBezTo>
                  <a:cubicBezTo>
                    <a:pt x="146222" y="-912"/>
                    <a:pt x="151333" y="2497"/>
                    <a:pt x="152384" y="7753"/>
                  </a:cubicBezTo>
                  <a:cubicBezTo>
                    <a:pt x="156284" y="27452"/>
                    <a:pt x="161231" y="62092"/>
                    <a:pt x="149815" y="73512"/>
                  </a:cubicBezTo>
                  <a:cubicBezTo>
                    <a:pt x="129648" y="93687"/>
                    <a:pt x="30999" y="110912"/>
                    <a:pt x="11402"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8" name="Google Shape;58;p13"/>
            <p:cNvSpPr/>
            <p:nvPr/>
          </p:nvSpPr>
          <p:spPr>
            <a:xfrm>
              <a:off x="3951288" y="2082315"/>
              <a:ext cx="156922" cy="114302"/>
            </a:xfrm>
            <a:custGeom>
              <a:rect b="b" l="l" r="r" t="t"/>
              <a:pathLst>
                <a:path extrusionOk="0" h="114302" w="156922">
                  <a:moveTo>
                    <a:pt x="146951" y="114243"/>
                  </a:moveTo>
                  <a:lnTo>
                    <a:pt x="145428" y="114243"/>
                  </a:lnTo>
                  <a:cubicBezTo>
                    <a:pt x="125832" y="110912"/>
                    <a:pt x="27183" y="93687"/>
                    <a:pt x="7015" y="73512"/>
                  </a:cubicBezTo>
                  <a:cubicBezTo>
                    <a:pt x="-4400" y="62092"/>
                    <a:pt x="547" y="27452"/>
                    <a:pt x="4447" y="7753"/>
                  </a:cubicBezTo>
                  <a:cubicBezTo>
                    <a:pt x="5498" y="2497"/>
                    <a:pt x="10608" y="-912"/>
                    <a:pt x="15862" y="139"/>
                  </a:cubicBezTo>
                  <a:cubicBezTo>
                    <a:pt x="21116" y="1191"/>
                    <a:pt x="24523" y="6303"/>
                    <a:pt x="23473" y="11559"/>
                  </a:cubicBezTo>
                  <a:cubicBezTo>
                    <a:pt x="19287" y="32591"/>
                    <a:pt x="18145" y="55811"/>
                    <a:pt x="21094" y="60284"/>
                  </a:cubicBezTo>
                  <a:cubicBezTo>
                    <a:pt x="32510" y="71704"/>
                    <a:pt x="102715" y="87692"/>
                    <a:pt x="148853" y="95400"/>
                  </a:cubicBezTo>
                  <a:cubicBezTo>
                    <a:pt x="154042" y="96228"/>
                    <a:pt x="157576" y="101100"/>
                    <a:pt x="156758" y="106287"/>
                  </a:cubicBezTo>
                  <a:cubicBezTo>
                    <a:pt x="156758" y="106306"/>
                    <a:pt x="156749" y="106325"/>
                    <a:pt x="156749" y="106344"/>
                  </a:cubicBezTo>
                  <a:cubicBezTo>
                    <a:pt x="155938" y="111074"/>
                    <a:pt x="151739" y="114452"/>
                    <a:pt x="146951"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9" name="Google Shape;59;p13"/>
            <p:cNvSpPr/>
            <p:nvPr/>
          </p:nvSpPr>
          <p:spPr>
            <a:xfrm>
              <a:off x="3758789" y="1758848"/>
              <a:ext cx="279351" cy="352112"/>
            </a:xfrm>
            <a:custGeom>
              <a:rect b="b" l="l" r="r" t="t"/>
              <a:pathLst>
                <a:path extrusionOk="0" h="352112" w="279351">
                  <a:moveTo>
                    <a:pt x="177729" y="352061"/>
                  </a:moveTo>
                  <a:cubicBezTo>
                    <a:pt x="173017" y="352118"/>
                    <a:pt x="168970" y="348721"/>
                    <a:pt x="168217" y="344067"/>
                  </a:cubicBezTo>
                  <a:cubicBezTo>
                    <a:pt x="167320" y="338888"/>
                    <a:pt x="170790" y="333963"/>
                    <a:pt x="175967" y="333067"/>
                  </a:cubicBezTo>
                  <a:cubicBezTo>
                    <a:pt x="176047" y="333052"/>
                    <a:pt x="176127" y="333039"/>
                    <a:pt x="176207" y="333028"/>
                  </a:cubicBezTo>
                  <a:cubicBezTo>
                    <a:pt x="226150" y="324748"/>
                    <a:pt x="244415" y="246047"/>
                    <a:pt x="244510" y="245190"/>
                  </a:cubicBezTo>
                  <a:cubicBezTo>
                    <a:pt x="250439" y="218315"/>
                    <a:pt x="255011" y="191159"/>
                    <a:pt x="258209" y="163824"/>
                  </a:cubicBezTo>
                  <a:cubicBezTo>
                    <a:pt x="260863" y="144883"/>
                    <a:pt x="260863" y="125665"/>
                    <a:pt x="258209" y="106725"/>
                  </a:cubicBezTo>
                  <a:cubicBezTo>
                    <a:pt x="251455" y="55811"/>
                    <a:pt x="201607" y="18982"/>
                    <a:pt x="139678" y="18982"/>
                  </a:cubicBezTo>
                  <a:cubicBezTo>
                    <a:pt x="77749" y="18982"/>
                    <a:pt x="27901" y="55811"/>
                    <a:pt x="21052" y="106439"/>
                  </a:cubicBezTo>
                  <a:cubicBezTo>
                    <a:pt x="18397" y="125380"/>
                    <a:pt x="18397" y="144597"/>
                    <a:pt x="21052" y="163538"/>
                  </a:cubicBezTo>
                  <a:cubicBezTo>
                    <a:pt x="23620" y="186092"/>
                    <a:pt x="29423" y="222636"/>
                    <a:pt x="34655" y="244809"/>
                  </a:cubicBezTo>
                  <a:cubicBezTo>
                    <a:pt x="34655" y="245761"/>
                    <a:pt x="53110" y="324463"/>
                    <a:pt x="103053" y="332742"/>
                  </a:cubicBezTo>
                  <a:cubicBezTo>
                    <a:pt x="108307" y="333583"/>
                    <a:pt x="111885" y="338525"/>
                    <a:pt x="111044" y="343781"/>
                  </a:cubicBezTo>
                  <a:cubicBezTo>
                    <a:pt x="110203" y="349037"/>
                    <a:pt x="105263" y="352613"/>
                    <a:pt x="100009" y="351775"/>
                  </a:cubicBezTo>
                  <a:cubicBezTo>
                    <a:pt x="37319" y="341307"/>
                    <a:pt x="16961" y="252994"/>
                    <a:pt x="16105" y="249282"/>
                  </a:cubicBezTo>
                  <a:cubicBezTo>
                    <a:pt x="10778" y="226538"/>
                    <a:pt x="4784" y="189043"/>
                    <a:pt x="2121" y="165917"/>
                  </a:cubicBezTo>
                  <a:cubicBezTo>
                    <a:pt x="-768" y="145272"/>
                    <a:pt x="-768" y="124324"/>
                    <a:pt x="2121" y="103679"/>
                  </a:cubicBezTo>
                  <a:cubicBezTo>
                    <a:pt x="10302" y="43630"/>
                    <a:pt x="68141" y="-51"/>
                    <a:pt x="139678" y="-51"/>
                  </a:cubicBezTo>
                  <a:cubicBezTo>
                    <a:pt x="211215" y="-51"/>
                    <a:pt x="269054" y="43630"/>
                    <a:pt x="277140" y="103870"/>
                  </a:cubicBezTo>
                  <a:cubicBezTo>
                    <a:pt x="280028" y="124515"/>
                    <a:pt x="280028" y="145463"/>
                    <a:pt x="277140" y="166108"/>
                  </a:cubicBezTo>
                  <a:cubicBezTo>
                    <a:pt x="274476" y="189233"/>
                    <a:pt x="268483" y="226728"/>
                    <a:pt x="263060" y="249568"/>
                  </a:cubicBezTo>
                  <a:cubicBezTo>
                    <a:pt x="262299" y="253184"/>
                    <a:pt x="241942" y="341497"/>
                    <a:pt x="179252" y="35196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0" name="Google Shape;60;p13"/>
            <p:cNvSpPr/>
            <p:nvPr/>
          </p:nvSpPr>
          <p:spPr>
            <a:xfrm>
              <a:off x="3592942" y="1644650"/>
              <a:ext cx="257847" cy="352175"/>
            </a:xfrm>
            <a:custGeom>
              <a:rect b="b" l="l" r="r" t="t"/>
              <a:pathLst>
                <a:path extrusionOk="0" h="352175" w="257847">
                  <a:moveTo>
                    <a:pt x="10624" y="352061"/>
                  </a:moveTo>
                  <a:cubicBezTo>
                    <a:pt x="5371" y="352665"/>
                    <a:pt x="622" y="348895"/>
                    <a:pt x="18" y="343639"/>
                  </a:cubicBezTo>
                  <a:cubicBezTo>
                    <a:pt x="-586" y="338383"/>
                    <a:pt x="3183" y="333632"/>
                    <a:pt x="8437" y="333028"/>
                  </a:cubicBezTo>
                  <a:cubicBezTo>
                    <a:pt x="30982" y="327794"/>
                    <a:pt x="70366" y="315232"/>
                    <a:pt x="80259" y="303717"/>
                  </a:cubicBezTo>
                  <a:cubicBezTo>
                    <a:pt x="82733" y="300386"/>
                    <a:pt x="82162" y="284684"/>
                    <a:pt x="79022" y="268981"/>
                  </a:cubicBezTo>
                  <a:cubicBezTo>
                    <a:pt x="58189" y="255373"/>
                    <a:pt x="45061" y="218829"/>
                    <a:pt x="40590" y="199796"/>
                  </a:cubicBezTo>
                  <a:cubicBezTo>
                    <a:pt x="36620" y="179880"/>
                    <a:pt x="33667" y="159774"/>
                    <a:pt x="31743" y="139557"/>
                  </a:cubicBezTo>
                  <a:lnTo>
                    <a:pt x="30982" y="132895"/>
                  </a:lnTo>
                  <a:cubicBezTo>
                    <a:pt x="28718" y="116541"/>
                    <a:pt x="28718" y="99953"/>
                    <a:pt x="30982" y="83599"/>
                  </a:cubicBezTo>
                  <a:cubicBezTo>
                    <a:pt x="37451" y="35826"/>
                    <a:pt x="85872" y="-51"/>
                    <a:pt x="143805" y="-51"/>
                  </a:cubicBezTo>
                  <a:cubicBezTo>
                    <a:pt x="201739" y="-51"/>
                    <a:pt x="250160" y="35826"/>
                    <a:pt x="256629" y="83409"/>
                  </a:cubicBezTo>
                  <a:cubicBezTo>
                    <a:pt x="256629" y="87216"/>
                    <a:pt x="257485" y="90737"/>
                    <a:pt x="257770" y="94353"/>
                  </a:cubicBezTo>
                  <a:cubicBezTo>
                    <a:pt x="258191" y="99609"/>
                    <a:pt x="254272" y="104210"/>
                    <a:pt x="249018" y="104631"/>
                  </a:cubicBezTo>
                  <a:cubicBezTo>
                    <a:pt x="243764" y="105052"/>
                    <a:pt x="239165" y="101132"/>
                    <a:pt x="238745" y="95876"/>
                  </a:cubicBezTo>
                  <a:cubicBezTo>
                    <a:pt x="238745" y="92640"/>
                    <a:pt x="238079" y="89404"/>
                    <a:pt x="237603" y="86359"/>
                  </a:cubicBezTo>
                  <a:cubicBezTo>
                    <a:pt x="232466" y="48293"/>
                    <a:pt x="192131" y="19743"/>
                    <a:pt x="143710" y="19743"/>
                  </a:cubicBezTo>
                  <a:cubicBezTo>
                    <a:pt x="95290" y="19743"/>
                    <a:pt x="54955" y="48293"/>
                    <a:pt x="49818" y="86359"/>
                  </a:cubicBezTo>
                  <a:cubicBezTo>
                    <a:pt x="47651" y="101157"/>
                    <a:pt x="47651" y="116193"/>
                    <a:pt x="49818" y="130992"/>
                  </a:cubicBezTo>
                  <a:lnTo>
                    <a:pt x="50579" y="137748"/>
                  </a:lnTo>
                  <a:cubicBezTo>
                    <a:pt x="52672" y="155830"/>
                    <a:pt x="55430" y="180668"/>
                    <a:pt x="59045" y="195704"/>
                  </a:cubicBezTo>
                  <a:cubicBezTo>
                    <a:pt x="63802" y="216069"/>
                    <a:pt x="77120" y="247950"/>
                    <a:pt x="91579" y="255182"/>
                  </a:cubicBezTo>
                  <a:cubicBezTo>
                    <a:pt x="94129" y="256446"/>
                    <a:pt x="95978" y="258785"/>
                    <a:pt x="96621" y="261558"/>
                  </a:cubicBezTo>
                  <a:cubicBezTo>
                    <a:pt x="99570" y="274025"/>
                    <a:pt x="105278" y="304478"/>
                    <a:pt x="94529" y="316945"/>
                  </a:cubicBezTo>
                  <a:cubicBezTo>
                    <a:pt x="77215" y="336358"/>
                    <a:pt x="19376" y="350253"/>
                    <a:pt x="12812" y="352061"/>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1" name="Google Shape;61;p13"/>
            <p:cNvSpPr/>
            <p:nvPr/>
          </p:nvSpPr>
          <p:spPr>
            <a:xfrm>
              <a:off x="3946618" y="1644650"/>
              <a:ext cx="257848" cy="352460"/>
            </a:xfrm>
            <a:custGeom>
              <a:rect b="b" l="l" r="r" t="t"/>
              <a:pathLst>
                <a:path extrusionOk="0" h="352460" w="257848">
                  <a:moveTo>
                    <a:pt x="246750" y="352061"/>
                  </a:moveTo>
                  <a:lnTo>
                    <a:pt x="244562" y="352061"/>
                  </a:lnTo>
                  <a:cubicBezTo>
                    <a:pt x="237998" y="350538"/>
                    <a:pt x="179779" y="336644"/>
                    <a:pt x="162751" y="316754"/>
                  </a:cubicBezTo>
                  <a:cubicBezTo>
                    <a:pt x="151621" y="304478"/>
                    <a:pt x="157709" y="273549"/>
                    <a:pt x="161134" y="261083"/>
                  </a:cubicBezTo>
                  <a:cubicBezTo>
                    <a:pt x="161781" y="258310"/>
                    <a:pt x="163626" y="255970"/>
                    <a:pt x="166176" y="254707"/>
                  </a:cubicBezTo>
                  <a:cubicBezTo>
                    <a:pt x="180635" y="247474"/>
                    <a:pt x="193954" y="215594"/>
                    <a:pt x="198710" y="195228"/>
                  </a:cubicBezTo>
                  <a:cubicBezTo>
                    <a:pt x="202325" y="180192"/>
                    <a:pt x="205084" y="155354"/>
                    <a:pt x="207176" y="137273"/>
                  </a:cubicBezTo>
                  <a:lnTo>
                    <a:pt x="207938" y="130611"/>
                  </a:lnTo>
                  <a:cubicBezTo>
                    <a:pt x="210107" y="115780"/>
                    <a:pt x="210107" y="100714"/>
                    <a:pt x="207938" y="85883"/>
                  </a:cubicBezTo>
                  <a:cubicBezTo>
                    <a:pt x="202801" y="47817"/>
                    <a:pt x="162466" y="19268"/>
                    <a:pt x="114045" y="19268"/>
                  </a:cubicBezTo>
                  <a:cubicBezTo>
                    <a:pt x="65624" y="19268"/>
                    <a:pt x="25289" y="47817"/>
                    <a:pt x="20152" y="85883"/>
                  </a:cubicBezTo>
                  <a:cubicBezTo>
                    <a:pt x="20152" y="89404"/>
                    <a:pt x="19296" y="92640"/>
                    <a:pt x="19011" y="95400"/>
                  </a:cubicBezTo>
                  <a:cubicBezTo>
                    <a:pt x="18590" y="100656"/>
                    <a:pt x="13991" y="104576"/>
                    <a:pt x="8737" y="104155"/>
                  </a:cubicBezTo>
                  <a:cubicBezTo>
                    <a:pt x="3483" y="103734"/>
                    <a:pt x="-436" y="99133"/>
                    <a:pt x="-15" y="93877"/>
                  </a:cubicBezTo>
                  <a:cubicBezTo>
                    <a:pt x="-15" y="90261"/>
                    <a:pt x="651" y="86740"/>
                    <a:pt x="1126" y="82933"/>
                  </a:cubicBezTo>
                  <a:cubicBezTo>
                    <a:pt x="7215" y="35826"/>
                    <a:pt x="55636" y="-51"/>
                    <a:pt x="113569" y="-51"/>
                  </a:cubicBezTo>
                  <a:cubicBezTo>
                    <a:pt x="171503" y="-51"/>
                    <a:pt x="219924" y="35826"/>
                    <a:pt x="226393" y="83409"/>
                  </a:cubicBezTo>
                  <a:cubicBezTo>
                    <a:pt x="228647" y="99796"/>
                    <a:pt x="228647" y="116413"/>
                    <a:pt x="226393" y="132800"/>
                  </a:cubicBezTo>
                  <a:lnTo>
                    <a:pt x="225632" y="139366"/>
                  </a:lnTo>
                  <a:cubicBezTo>
                    <a:pt x="223710" y="159583"/>
                    <a:pt x="220751" y="179690"/>
                    <a:pt x="216785" y="199606"/>
                  </a:cubicBezTo>
                  <a:cubicBezTo>
                    <a:pt x="212313" y="218639"/>
                    <a:pt x="198805" y="255373"/>
                    <a:pt x="178733" y="269267"/>
                  </a:cubicBezTo>
                  <a:cubicBezTo>
                    <a:pt x="175594" y="284493"/>
                    <a:pt x="175023" y="300671"/>
                    <a:pt x="177591" y="304097"/>
                  </a:cubicBezTo>
                  <a:cubicBezTo>
                    <a:pt x="187104" y="315517"/>
                    <a:pt x="226773" y="328079"/>
                    <a:pt x="249319" y="333313"/>
                  </a:cubicBezTo>
                  <a:cubicBezTo>
                    <a:pt x="254570" y="333917"/>
                    <a:pt x="258347" y="338668"/>
                    <a:pt x="257738" y="343924"/>
                  </a:cubicBezTo>
                  <a:cubicBezTo>
                    <a:pt x="257129" y="349180"/>
                    <a:pt x="252382" y="352951"/>
                    <a:pt x="247131" y="35234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62" name="Google Shape;62;p13"/>
          <p:cNvSpPr txBox="1"/>
          <p:nvPr/>
        </p:nvSpPr>
        <p:spPr>
          <a:xfrm>
            <a:off x="203375" y="4485275"/>
            <a:ext cx="532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The research brief can be found </a:t>
            </a:r>
            <a:r>
              <a:rPr lang="en" sz="1000" u="sng">
                <a:solidFill>
                  <a:schemeClr val="hlink"/>
                </a:solidFill>
                <a:latin typeface="Proxima Nova"/>
                <a:ea typeface="Proxima Nova"/>
                <a:cs typeface="Proxima Nova"/>
                <a:sym typeface="Proxima Nova"/>
                <a:hlinkClick r:id="rId4"/>
              </a:rPr>
              <a:t>here</a:t>
            </a:r>
            <a:r>
              <a:rPr lang="en" sz="1000">
                <a:solidFill>
                  <a:schemeClr val="dk2"/>
                </a:solidFill>
                <a:latin typeface="Proxima Nova"/>
                <a:ea typeface="Proxima Nova"/>
                <a:cs typeface="Proxima Nova"/>
                <a:sym typeface="Proxima Nova"/>
              </a:rPr>
              <a:t>. </a:t>
            </a:r>
            <a:endParaRPr sz="1000">
              <a:solidFill>
                <a:schemeClr val="dk2"/>
              </a:solidFill>
              <a:latin typeface="Proxima Nova"/>
              <a:ea typeface="Proxima Nova"/>
              <a:cs typeface="Proxima Nova"/>
              <a:sym typeface="Proxima Nova"/>
            </a:endParaRPr>
          </a:p>
        </p:txBody>
      </p:sp>
      <p:sp>
        <p:nvSpPr>
          <p:cNvPr id="63" name="Google Shape;63;p13"/>
          <p:cNvSpPr txBox="1"/>
          <p:nvPr/>
        </p:nvSpPr>
        <p:spPr>
          <a:xfrm>
            <a:off x="6041700" y="978263"/>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Interview Session 1:</a:t>
            </a:r>
            <a:endParaRPr>
              <a:solidFill>
                <a:schemeClr val="dk1"/>
              </a:solidFill>
            </a:endParaRPr>
          </a:p>
        </p:txBody>
      </p:sp>
      <p:sp>
        <p:nvSpPr>
          <p:cNvPr id="64" name="Google Shape;64;p13"/>
          <p:cNvSpPr txBox="1"/>
          <p:nvPr/>
        </p:nvSpPr>
        <p:spPr>
          <a:xfrm>
            <a:off x="715750" y="1297825"/>
            <a:ext cx="49023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We conducted interviews with 11 </a:t>
            </a:r>
            <a:r>
              <a:rPr b="1" lang="en">
                <a:solidFill>
                  <a:schemeClr val="dk1"/>
                </a:solidFill>
                <a:latin typeface="Proxima Nova"/>
                <a:ea typeface="Proxima Nova"/>
                <a:cs typeface="Proxima Nova"/>
                <a:sym typeface="Proxima Nova"/>
              </a:rPr>
              <a:t>participants</a:t>
            </a:r>
            <a:r>
              <a:rPr b="1" lang="en">
                <a:solidFill>
                  <a:schemeClr val="dk1"/>
                </a:solidFill>
                <a:latin typeface="Proxima Nova"/>
                <a:ea typeface="Proxima Nova"/>
                <a:cs typeface="Proxima Nova"/>
                <a:sym typeface="Proxima Nova"/>
              </a:rPr>
              <a:t> </a:t>
            </a:r>
            <a:r>
              <a:rPr b="1" lang="en">
                <a:solidFill>
                  <a:schemeClr val="dk1"/>
                </a:solidFill>
                <a:latin typeface="Proxima Nova"/>
                <a:ea typeface="Proxima Nova"/>
                <a:cs typeface="Proxima Nova"/>
                <a:sym typeface="Proxima Nova"/>
              </a:rPr>
              <a:t>across</a:t>
            </a:r>
            <a:r>
              <a:rPr b="1" lang="en">
                <a:solidFill>
                  <a:schemeClr val="dk1"/>
                </a:solidFill>
                <a:latin typeface="Proxima Nova"/>
                <a:ea typeface="Proxima Nova"/>
                <a:cs typeface="Proxima Nova"/>
                <a:sym typeface="Proxima Nova"/>
              </a:rPr>
              <a:t> 2 research sessions on 5/18 - 5/23</a:t>
            </a:r>
            <a:endParaRPr b="1">
              <a:solidFill>
                <a:schemeClr val="dk1"/>
              </a:solidFill>
              <a:latin typeface="Proxima Nova"/>
              <a:ea typeface="Proxima Nova"/>
              <a:cs typeface="Proxima Nova"/>
              <a:sym typeface="Proxima Nova"/>
            </a:endParaRPr>
          </a:p>
          <a:p>
            <a:pPr indent="-298450" lvl="0" marL="457200" rtl="0" algn="l">
              <a:spcBef>
                <a:spcPts val="10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All Cx were located outside of initial EPIC test markets</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Included a mix of occasional, habitual and churned DashPass users</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Cx attended 2, 20 min sessions</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Cx were shown either a Fast Food or Non-Fast Food prototype based on the ordering preferences they shared in their screener</a:t>
            </a:r>
            <a:endParaRPr sz="1100">
              <a:solidFill>
                <a:schemeClr val="dk1"/>
              </a:solidFill>
              <a:latin typeface="Proxima Nova"/>
              <a:ea typeface="Proxima Nova"/>
              <a:cs typeface="Proxima Nova"/>
              <a:sym typeface="Proxima Nova"/>
            </a:endParaRPr>
          </a:p>
        </p:txBody>
      </p:sp>
      <p:sp>
        <p:nvSpPr>
          <p:cNvPr id="65" name="Google Shape;65;p13"/>
          <p:cNvSpPr txBox="1"/>
          <p:nvPr/>
        </p:nvSpPr>
        <p:spPr>
          <a:xfrm>
            <a:off x="766575" y="2830950"/>
            <a:ext cx="46257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The goal of these calls were to…</a:t>
            </a:r>
            <a:endParaRPr b="1">
              <a:solidFill>
                <a:schemeClr val="dk1"/>
              </a:solidFill>
              <a:latin typeface="Proxima Nova"/>
              <a:ea typeface="Proxima Nova"/>
              <a:cs typeface="Proxima Nova"/>
              <a:sym typeface="Proxima Nova"/>
            </a:endParaRPr>
          </a:p>
          <a:p>
            <a:pPr indent="-298450" lvl="0" marL="457200" rtl="0" algn="l">
              <a:spcBef>
                <a:spcPts val="10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Collect reactions to the ToDP concept</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Identify areas of confusion and misunderstanding</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Explore how a Cx may learn about the offer over time</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Understand potential impact on DoorDash and DashPass perceptions</a:t>
            </a:r>
            <a:endParaRPr sz="1100">
              <a:solidFill>
                <a:schemeClr val="dk1"/>
              </a:solidFill>
              <a:latin typeface="Proxima Nova"/>
              <a:ea typeface="Proxima Nova"/>
              <a:cs typeface="Proxima Nova"/>
              <a:sym typeface="Proxima Nova"/>
            </a:endParaRPr>
          </a:p>
          <a:p>
            <a:pPr indent="0" lvl="0" marL="0" rtl="0" algn="l">
              <a:spcBef>
                <a:spcPts val="0"/>
              </a:spcBef>
              <a:spcAft>
                <a:spcPts val="1000"/>
              </a:spcAft>
              <a:buNone/>
            </a:pPr>
            <a:r>
              <a:t/>
            </a:r>
            <a:endParaRPr sz="1200">
              <a:solidFill>
                <a:schemeClr val="dk1"/>
              </a:solidFill>
              <a:latin typeface="Proxima Nova"/>
              <a:ea typeface="Proxima Nova"/>
              <a:cs typeface="Proxima Nova"/>
              <a:sym typeface="Proxima Nova"/>
            </a:endParaRPr>
          </a:p>
        </p:txBody>
      </p:sp>
      <p:pic>
        <p:nvPicPr>
          <p:cNvPr id="66" name="Google Shape;66;p13"/>
          <p:cNvPicPr preferRelativeResize="0"/>
          <p:nvPr/>
        </p:nvPicPr>
        <p:blipFill>
          <a:blip r:embed="rId5">
            <a:alphaModFix/>
          </a:blip>
          <a:stretch>
            <a:fillRect/>
          </a:stretch>
        </p:blipFill>
        <p:spPr>
          <a:xfrm>
            <a:off x="110500" y="1297825"/>
            <a:ext cx="548700" cy="548700"/>
          </a:xfrm>
          <a:prstGeom prst="rect">
            <a:avLst/>
          </a:prstGeom>
          <a:noFill/>
          <a:ln>
            <a:noFill/>
          </a:ln>
        </p:spPr>
      </p:pic>
      <p:pic>
        <p:nvPicPr>
          <p:cNvPr id="67" name="Google Shape;67;p13"/>
          <p:cNvPicPr preferRelativeResize="0"/>
          <p:nvPr/>
        </p:nvPicPr>
        <p:blipFill>
          <a:blip r:embed="rId6">
            <a:alphaModFix/>
          </a:blip>
          <a:stretch>
            <a:fillRect/>
          </a:stretch>
        </p:blipFill>
        <p:spPr>
          <a:xfrm>
            <a:off x="110500" y="2730350"/>
            <a:ext cx="548700" cy="548700"/>
          </a:xfrm>
          <a:prstGeom prst="rect">
            <a:avLst/>
          </a:prstGeom>
          <a:noFill/>
          <a:ln>
            <a:noFill/>
          </a:ln>
        </p:spPr>
      </p:pic>
      <p:sp>
        <p:nvSpPr>
          <p:cNvPr id="68" name="Google Shape;68;p13"/>
          <p:cNvSpPr txBox="1"/>
          <p:nvPr/>
        </p:nvSpPr>
        <p:spPr>
          <a:xfrm>
            <a:off x="6041700" y="30175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Interview Session 2:</a:t>
            </a:r>
            <a:endParaRPr>
              <a:solidFill>
                <a:schemeClr val="dk1"/>
              </a:solidFill>
            </a:endParaRPr>
          </a:p>
        </p:txBody>
      </p:sp>
      <p:sp>
        <p:nvSpPr>
          <p:cNvPr id="69" name="Google Shape;69;p13"/>
          <p:cNvSpPr txBox="1"/>
          <p:nvPr/>
        </p:nvSpPr>
        <p:spPr>
          <a:xfrm>
            <a:off x="6095075" y="1297813"/>
            <a:ext cx="3000000" cy="1663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rgbClr val="E23208"/>
              </a:buClr>
              <a:buSzPts val="900"/>
              <a:buFont typeface="Proxima Nova"/>
              <a:buChar char="●"/>
            </a:pPr>
            <a:r>
              <a:rPr lang="en" sz="900">
                <a:solidFill>
                  <a:schemeClr val="dk1"/>
                </a:solidFill>
                <a:latin typeface="Proxima Nova"/>
                <a:ea typeface="Proxima Nova"/>
                <a:cs typeface="Proxima Nova"/>
                <a:sym typeface="Proxima Nova"/>
              </a:rPr>
              <a:t>Collect current DoorDash affordability perceptions &amp; DashPass understanding</a:t>
            </a:r>
            <a:endParaRPr sz="900">
              <a:solidFill>
                <a:schemeClr val="dk1"/>
              </a:solidFill>
              <a:latin typeface="Proxima Nova"/>
              <a:ea typeface="Proxima Nova"/>
              <a:cs typeface="Proxima Nova"/>
              <a:sym typeface="Proxima Nova"/>
            </a:endParaRPr>
          </a:p>
          <a:p>
            <a:pPr indent="-285750" lvl="0" marL="457200" rtl="0" algn="l">
              <a:lnSpc>
                <a:spcPct val="115000"/>
              </a:lnSpc>
              <a:spcBef>
                <a:spcPts val="1000"/>
              </a:spcBef>
              <a:spcAft>
                <a:spcPts val="0"/>
              </a:spcAft>
              <a:buClr>
                <a:srgbClr val="E23208"/>
              </a:buClr>
              <a:buSzPts val="900"/>
              <a:buFont typeface="Proxima Nova"/>
              <a:buChar char="●"/>
            </a:pPr>
            <a:r>
              <a:rPr lang="en" sz="900">
                <a:solidFill>
                  <a:schemeClr val="dk1"/>
                </a:solidFill>
                <a:latin typeface="Proxima Nova"/>
                <a:ea typeface="Proxima Nova"/>
                <a:cs typeface="Proxima Nova"/>
                <a:sym typeface="Proxima Nova"/>
              </a:rPr>
              <a:t>Asses initial understanding of the offer</a:t>
            </a:r>
            <a:endParaRPr sz="900">
              <a:solidFill>
                <a:schemeClr val="dk1"/>
              </a:solidFill>
              <a:latin typeface="Proxima Nova"/>
              <a:ea typeface="Proxima Nova"/>
              <a:cs typeface="Proxima Nova"/>
              <a:sym typeface="Proxima Nova"/>
            </a:endParaRPr>
          </a:p>
          <a:p>
            <a:pPr indent="-285750" lvl="0" marL="457200" rtl="0" algn="l">
              <a:lnSpc>
                <a:spcPct val="115000"/>
              </a:lnSpc>
              <a:spcBef>
                <a:spcPts val="1000"/>
              </a:spcBef>
              <a:spcAft>
                <a:spcPts val="0"/>
              </a:spcAft>
              <a:buClr>
                <a:srgbClr val="E23208"/>
              </a:buClr>
              <a:buSzPts val="900"/>
              <a:buFont typeface="Proxima Nova"/>
              <a:buChar char="●"/>
            </a:pPr>
            <a:r>
              <a:rPr lang="en" sz="900">
                <a:solidFill>
                  <a:schemeClr val="dk1"/>
                </a:solidFill>
                <a:latin typeface="Proxima Nova"/>
                <a:ea typeface="Proxima Nova"/>
                <a:cs typeface="Proxima Nova"/>
                <a:sym typeface="Proxima Nova"/>
              </a:rPr>
              <a:t>Identify what Cx expect will happen in the future</a:t>
            </a:r>
            <a:endParaRPr sz="9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900" u="sng">
                <a:solidFill>
                  <a:schemeClr val="hlink"/>
                </a:solidFill>
                <a:latin typeface="Proxima Nova"/>
                <a:ea typeface="Proxima Nova"/>
                <a:cs typeface="Proxima Nova"/>
                <a:sym typeface="Proxima Nova"/>
                <a:hlinkClick r:id="rId7"/>
              </a:rPr>
              <a:t>Fast Food Prototype</a:t>
            </a:r>
            <a:endParaRPr sz="9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u="sng">
                <a:solidFill>
                  <a:schemeClr val="hlink"/>
                </a:solidFill>
                <a:latin typeface="Proxima Nova"/>
                <a:ea typeface="Proxima Nova"/>
                <a:cs typeface="Proxima Nova"/>
                <a:sym typeface="Proxima Nova"/>
                <a:hlinkClick r:id="rId8"/>
              </a:rPr>
              <a:t>Non-Fast Food Prototype</a:t>
            </a:r>
            <a:endParaRPr sz="900">
              <a:solidFill>
                <a:schemeClr val="dk2"/>
              </a:solidFill>
              <a:latin typeface="Proxima Nova"/>
              <a:ea typeface="Proxima Nova"/>
              <a:cs typeface="Proxima Nova"/>
              <a:sym typeface="Proxima Nova"/>
            </a:endParaRPr>
          </a:p>
        </p:txBody>
      </p:sp>
      <p:sp>
        <p:nvSpPr>
          <p:cNvPr id="70" name="Google Shape;70;p13"/>
          <p:cNvSpPr txBox="1"/>
          <p:nvPr/>
        </p:nvSpPr>
        <p:spPr>
          <a:xfrm>
            <a:off x="6095075" y="3401188"/>
            <a:ext cx="3000000" cy="1663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rgbClr val="E23208"/>
              </a:buClr>
              <a:buSzPts val="900"/>
              <a:buFont typeface="Proxima Nova"/>
              <a:buChar char="●"/>
            </a:pPr>
            <a:r>
              <a:rPr lang="en" sz="900">
                <a:solidFill>
                  <a:schemeClr val="dk1"/>
                </a:solidFill>
                <a:latin typeface="Proxima Nova"/>
                <a:ea typeface="Proxima Nova"/>
                <a:cs typeface="Proxima Nova"/>
                <a:sym typeface="Proxima Nova"/>
              </a:rPr>
              <a:t>Test recall and asses understanding of rotation</a:t>
            </a:r>
            <a:endParaRPr sz="900">
              <a:solidFill>
                <a:schemeClr val="dk1"/>
              </a:solidFill>
              <a:latin typeface="Proxima Nova"/>
              <a:ea typeface="Proxima Nova"/>
              <a:cs typeface="Proxima Nova"/>
              <a:sym typeface="Proxima Nova"/>
            </a:endParaRPr>
          </a:p>
          <a:p>
            <a:pPr indent="-285750" lvl="0" marL="457200" rtl="0" algn="l">
              <a:lnSpc>
                <a:spcPct val="115000"/>
              </a:lnSpc>
              <a:spcBef>
                <a:spcPts val="1000"/>
              </a:spcBef>
              <a:spcAft>
                <a:spcPts val="0"/>
              </a:spcAft>
              <a:buClr>
                <a:srgbClr val="E23208"/>
              </a:buClr>
              <a:buSzPts val="900"/>
              <a:buFont typeface="Proxima Nova"/>
              <a:buChar char="●"/>
            </a:pPr>
            <a:r>
              <a:rPr lang="en" sz="900">
                <a:solidFill>
                  <a:schemeClr val="dk1"/>
                </a:solidFill>
                <a:latin typeface="Proxima Nova"/>
                <a:ea typeface="Proxima Nova"/>
                <a:cs typeface="Proxima Nova"/>
                <a:sym typeface="Proxima Nova"/>
              </a:rPr>
              <a:t>Identify areas of confusion, misconception and frustration</a:t>
            </a:r>
            <a:endParaRPr sz="900">
              <a:solidFill>
                <a:schemeClr val="dk1"/>
              </a:solidFill>
              <a:latin typeface="Proxima Nova"/>
              <a:ea typeface="Proxima Nova"/>
              <a:cs typeface="Proxima Nova"/>
              <a:sym typeface="Proxima Nova"/>
            </a:endParaRPr>
          </a:p>
          <a:p>
            <a:pPr indent="-285750" lvl="0" marL="457200" rtl="0" algn="l">
              <a:lnSpc>
                <a:spcPct val="115000"/>
              </a:lnSpc>
              <a:spcBef>
                <a:spcPts val="1000"/>
              </a:spcBef>
              <a:spcAft>
                <a:spcPts val="0"/>
              </a:spcAft>
              <a:buClr>
                <a:srgbClr val="E23208"/>
              </a:buClr>
              <a:buSzPts val="900"/>
              <a:buFont typeface="Proxima Nova"/>
              <a:buChar char="●"/>
            </a:pPr>
            <a:r>
              <a:rPr lang="en" sz="900">
                <a:solidFill>
                  <a:schemeClr val="dk1"/>
                </a:solidFill>
                <a:latin typeface="Proxima Nova"/>
                <a:ea typeface="Proxima Nova"/>
                <a:cs typeface="Proxima Nova"/>
                <a:sym typeface="Proxima Nova"/>
              </a:rPr>
              <a:t>Understand impact on perceptions of DoorDash, DoorDash and DashPass</a:t>
            </a:r>
            <a:endParaRPr sz="9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900" u="sng">
                <a:solidFill>
                  <a:schemeClr val="hlink"/>
                </a:solidFill>
                <a:latin typeface="Proxima Nova"/>
                <a:ea typeface="Proxima Nova"/>
                <a:cs typeface="Proxima Nova"/>
                <a:sym typeface="Proxima Nova"/>
                <a:hlinkClick r:id="rId9"/>
              </a:rPr>
              <a:t>Fast Food Prototype</a:t>
            </a:r>
            <a:endParaRPr sz="9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u="sng">
                <a:solidFill>
                  <a:schemeClr val="hlink"/>
                </a:solidFill>
                <a:latin typeface="Proxima Nova"/>
                <a:ea typeface="Proxima Nova"/>
                <a:cs typeface="Proxima Nova"/>
                <a:sym typeface="Proxima Nova"/>
                <a:hlinkClick r:id="rId10"/>
              </a:rPr>
              <a:t>Non-Fast Food Prototype</a:t>
            </a:r>
            <a:endParaRPr sz="900">
              <a:solidFill>
                <a:schemeClr val="dk2"/>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31"/>
          <p:cNvSpPr txBox="1"/>
          <p:nvPr/>
        </p:nvSpPr>
        <p:spPr>
          <a:xfrm>
            <a:off x="195475" y="172450"/>
            <a:ext cx="76827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Summary of insights</a:t>
            </a:r>
            <a:endParaRPr b="1" sz="2300">
              <a:solidFill>
                <a:schemeClr val="dk1"/>
              </a:solidFill>
              <a:latin typeface="Proxima Nova"/>
              <a:ea typeface="Proxima Nova"/>
              <a:cs typeface="Proxima Nova"/>
              <a:sym typeface="Proxima Nova"/>
            </a:endParaRPr>
          </a:p>
        </p:txBody>
      </p:sp>
      <p:sp>
        <p:nvSpPr>
          <p:cNvPr id="266" name="Google Shape;266;p31"/>
          <p:cNvSpPr txBox="1"/>
          <p:nvPr/>
        </p:nvSpPr>
        <p:spPr>
          <a:xfrm>
            <a:off x="640400" y="923725"/>
            <a:ext cx="81801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 sz="1200">
                <a:solidFill>
                  <a:srgbClr val="00838A"/>
                </a:solidFill>
                <a:latin typeface="Proxima Nova"/>
                <a:ea typeface="Proxima Nova"/>
                <a:cs typeface="Proxima Nova"/>
                <a:sym typeface="Proxima Nova"/>
              </a:rPr>
              <a:t>DashPass fatigue is real.</a:t>
            </a:r>
            <a:r>
              <a:rPr lang="en" sz="1200">
                <a:latin typeface="Proxima Nova"/>
                <a:ea typeface="Proxima Nova"/>
                <a:cs typeface="Proxima Nova"/>
                <a:sym typeface="Proxima Nova"/>
              </a:rPr>
              <a:t>  Cx are likely to scroll by initial homepage announcements and store page information as they assume it is the DashPass trial content they see throughout the app.  Seeing the DashPass logo makes them feel like they already know what that information is. </a:t>
            </a:r>
            <a:r>
              <a:rPr lang="en" sz="1200">
                <a:solidFill>
                  <a:srgbClr val="00838A"/>
                </a:solidFill>
                <a:latin typeface="Proxima Nova"/>
                <a:ea typeface="Proxima Nova"/>
                <a:cs typeface="Proxima Nova"/>
                <a:sym typeface="Proxima Nova"/>
              </a:rPr>
              <a:t> </a:t>
            </a:r>
            <a:r>
              <a:rPr b="1" lang="en" sz="1200">
                <a:solidFill>
                  <a:srgbClr val="00838A"/>
                </a:solidFill>
                <a:latin typeface="Proxima Nova"/>
                <a:ea typeface="Proxima Nova"/>
                <a:cs typeface="Proxima Nova"/>
                <a:sym typeface="Proxima Nova"/>
              </a:rPr>
              <a:t>In fact, Cx tend to use the terms DoorDas and DashPass interchangeably.  </a:t>
            </a:r>
            <a:endParaRPr sz="1200">
              <a:solidFill>
                <a:srgbClr val="00838A"/>
              </a:solidFill>
              <a:latin typeface="Proxima Nova"/>
              <a:ea typeface="Proxima Nova"/>
              <a:cs typeface="Proxima Nova"/>
              <a:sym typeface="Proxima Nova"/>
            </a:endParaRPr>
          </a:p>
          <a:p>
            <a:pPr indent="0" lvl="0" marL="0" rtl="0" algn="l">
              <a:spcBef>
                <a:spcPts val="0"/>
              </a:spcBef>
              <a:spcAft>
                <a:spcPts val="0"/>
              </a:spcAft>
              <a:buNone/>
            </a:pPr>
            <a:r>
              <a:t/>
            </a:r>
            <a:endParaRPr b="1" sz="1200">
              <a:latin typeface="Proxima Nova"/>
              <a:ea typeface="Proxima Nova"/>
              <a:cs typeface="Proxima Nova"/>
              <a:sym typeface="Proxima Nova"/>
            </a:endParaRPr>
          </a:p>
          <a:p>
            <a:pPr indent="-304800" lvl="0" marL="457200" rtl="0" algn="l">
              <a:spcBef>
                <a:spcPts val="0"/>
              </a:spcBef>
              <a:spcAft>
                <a:spcPts val="0"/>
              </a:spcAft>
              <a:buSzPts val="1200"/>
              <a:buChar char="●"/>
            </a:pPr>
            <a:r>
              <a:rPr b="1" lang="en" sz="1200">
                <a:solidFill>
                  <a:srgbClr val="00838A"/>
                </a:solidFill>
                <a:latin typeface="Proxima Nova"/>
                <a:ea typeface="Proxima Nova"/>
                <a:cs typeface="Proxima Nova"/>
                <a:sym typeface="Proxima Nova"/>
              </a:rPr>
              <a:t>Most Cx do not notice the savings opportunity until the checkout page.</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Some Cx are still confused by look and feel of the banner and think it is an advertisement for DashPass.  </a:t>
            </a:r>
            <a:r>
              <a:rPr b="1" lang="en" sz="1200">
                <a:solidFill>
                  <a:srgbClr val="00838A"/>
                </a:solidFill>
                <a:latin typeface="Proxima Nova"/>
                <a:ea typeface="Proxima Nova"/>
                <a:cs typeface="Proxima Nova"/>
                <a:sym typeface="Proxima Nova"/>
              </a:rPr>
              <a:t>Some Cx expressed this is the best place to learn about Taste of DashPass</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(at and after checkout).</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b="1" lang="en" sz="1200">
                <a:solidFill>
                  <a:schemeClr val="accent5"/>
                </a:solidFill>
                <a:latin typeface="Proxima Nova"/>
                <a:ea typeface="Proxima Nova"/>
                <a:cs typeface="Proxima Nova"/>
                <a:sym typeface="Proxima Nova"/>
              </a:rPr>
              <a:t>After recognizing savings at checkout, “Taste of DashPass” is more likely to be recognized on the homepage.</a:t>
            </a:r>
            <a:r>
              <a:rPr lang="en" sz="1200">
                <a:solidFill>
                  <a:schemeClr val="accent5"/>
                </a:solidFill>
                <a:latin typeface="Proxima Nova"/>
                <a:ea typeface="Proxima Nova"/>
                <a:cs typeface="Proxima Nova"/>
                <a:sym typeface="Proxima Nova"/>
              </a:rPr>
              <a:t>  </a:t>
            </a:r>
            <a:r>
              <a:rPr lang="en" sz="1200">
                <a:latin typeface="Proxima Nova"/>
                <a:ea typeface="Proxima Nova"/>
                <a:cs typeface="Proxima Nova"/>
                <a:sym typeface="Proxima Nova"/>
              </a:rPr>
              <a:t>Cx see the 0% delivery and 10% off discount but do not understand the connection to DashPass.</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Char char="●"/>
            </a:pPr>
            <a:r>
              <a:rPr b="1" lang="en" sz="1200">
                <a:solidFill>
                  <a:srgbClr val="00838A"/>
                </a:solidFill>
                <a:latin typeface="Proxima Nova"/>
                <a:ea typeface="Proxima Nova"/>
                <a:cs typeface="Proxima Nova"/>
                <a:sym typeface="Proxima Nova"/>
              </a:rPr>
              <a:t>Cx think 10% goes beyond typical DashPass savings.</a:t>
            </a:r>
            <a:r>
              <a:rPr lang="en" sz="1200">
                <a:solidFill>
                  <a:srgbClr val="00838A"/>
                </a:solidFill>
                <a:latin typeface="Proxima Nova"/>
                <a:ea typeface="Proxima Nova"/>
                <a:cs typeface="Proxima Nova"/>
                <a:sym typeface="Proxima Nova"/>
              </a:rPr>
              <a:t> </a:t>
            </a:r>
            <a:r>
              <a:rPr lang="en" sz="1200">
                <a:latin typeface="Proxima Nova"/>
                <a:ea typeface="Proxima Nova"/>
                <a:cs typeface="Proxima Nova"/>
                <a:sym typeface="Proxima Nova"/>
              </a:rPr>
              <a:t> Most Cx are not aware that DashPass includes 10% off and therefore do not realize this is an example of the DashPass savings.  </a:t>
            </a:r>
            <a:r>
              <a:rPr b="1" lang="en" sz="1200">
                <a:solidFill>
                  <a:srgbClr val="00838A"/>
                </a:solidFill>
                <a:latin typeface="Proxima Nova"/>
                <a:ea typeface="Proxima Nova"/>
                <a:cs typeface="Proxima Nova"/>
                <a:sym typeface="Proxima Nova"/>
              </a:rPr>
              <a:t>At checkout Cx expect to see this 10% come off of their subtotal.</a:t>
            </a:r>
            <a:endParaRPr b="1" sz="1200">
              <a:solidFill>
                <a:srgbClr val="00838A"/>
              </a:solidFill>
              <a:latin typeface="Proxima Nova"/>
              <a:ea typeface="Proxima Nova"/>
              <a:cs typeface="Proxima Nova"/>
              <a:sym typeface="Proxima Nova"/>
            </a:endParaRPr>
          </a:p>
          <a:p>
            <a:pPr indent="0" lvl="0" marL="0" rtl="0" algn="l">
              <a:spcBef>
                <a:spcPts val="0"/>
              </a:spcBef>
              <a:spcAft>
                <a:spcPts val="0"/>
              </a:spcAft>
              <a:buNone/>
            </a:pPr>
            <a:r>
              <a:t/>
            </a:r>
            <a:endParaRPr b="1"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b="1" lang="en" sz="1200">
                <a:solidFill>
                  <a:srgbClr val="00838A"/>
                </a:solidFill>
                <a:latin typeface="Proxima Nova"/>
                <a:ea typeface="Proxima Nova"/>
                <a:cs typeface="Proxima Nova"/>
                <a:sym typeface="Proxima Nova"/>
              </a:rPr>
              <a:t>For Cx who like to explore, Taste of DashPass is viewed as a helpful tool to find new Rx.</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Cx will rely on ratings/reviews, time of delivery, availability of menu items, item prices, images.  </a:t>
            </a:r>
            <a:r>
              <a:rPr lang="en" sz="1200">
                <a:latin typeface="Proxima Nova"/>
                <a:ea typeface="Proxima Nova"/>
                <a:cs typeface="Proxima Nova"/>
                <a:sym typeface="Proxima Nova"/>
              </a:rPr>
              <a:t>Carousels</a:t>
            </a:r>
            <a:r>
              <a:rPr lang="en" sz="1200">
                <a:latin typeface="Proxima Nova"/>
                <a:ea typeface="Proxima Nova"/>
                <a:cs typeface="Proxima Nova"/>
                <a:sym typeface="Proxima Nova"/>
              </a:rPr>
              <a:t> like “popular in your area” and “similar to” help Cx find new places.  </a:t>
            </a:r>
            <a:r>
              <a:rPr b="1" lang="en" sz="1200">
                <a:solidFill>
                  <a:srgbClr val="00838A"/>
                </a:solidFill>
                <a:latin typeface="Proxima Nova"/>
                <a:ea typeface="Proxima Nova"/>
                <a:cs typeface="Proxima Nova"/>
                <a:sym typeface="Proxima Nova"/>
              </a:rPr>
              <a:t>Cx who do not like to explore are more likely to comparison shop or just order anyway if their Rx of choice is not on Taste of DashPass.</a:t>
            </a:r>
            <a:endParaRPr sz="1200">
              <a:solidFill>
                <a:srgbClr val="00838A"/>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32"/>
          <p:cNvSpPr txBox="1"/>
          <p:nvPr/>
        </p:nvSpPr>
        <p:spPr>
          <a:xfrm>
            <a:off x="234975" y="205025"/>
            <a:ext cx="72876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solidFill>
                  <a:schemeClr val="dk1"/>
                </a:solidFill>
                <a:latin typeface="Proxima Nova"/>
                <a:ea typeface="Proxima Nova"/>
                <a:cs typeface="Proxima Nova"/>
                <a:sym typeface="Proxima Nova"/>
              </a:rPr>
              <a:t>What if we….</a:t>
            </a:r>
            <a:endParaRPr b="1" sz="2300">
              <a:solidFill>
                <a:schemeClr val="dk1"/>
              </a:solidFill>
              <a:latin typeface="Proxima Nova"/>
              <a:ea typeface="Proxima Nova"/>
              <a:cs typeface="Proxima Nova"/>
              <a:sym typeface="Proxima Nova"/>
            </a:endParaRPr>
          </a:p>
        </p:txBody>
      </p:sp>
      <p:sp>
        <p:nvSpPr>
          <p:cNvPr id="273" name="Google Shape;273;p32"/>
          <p:cNvSpPr txBox="1"/>
          <p:nvPr/>
        </p:nvSpPr>
        <p:spPr>
          <a:xfrm>
            <a:off x="366450" y="897738"/>
            <a:ext cx="8128500" cy="3684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First</a:t>
            </a:r>
            <a:r>
              <a:rPr b="1" lang="en" sz="1300">
                <a:solidFill>
                  <a:schemeClr val="dk2"/>
                </a:solidFill>
                <a:latin typeface="Proxima Nova"/>
                <a:ea typeface="Proxima Nova"/>
                <a:cs typeface="Proxima Nova"/>
                <a:sym typeface="Proxima Nova"/>
              </a:rPr>
              <a:t> </a:t>
            </a:r>
            <a:r>
              <a:rPr b="1" lang="en" sz="1300">
                <a:solidFill>
                  <a:srgbClr val="E23208"/>
                </a:solidFill>
                <a:latin typeface="Proxima Nova"/>
                <a:ea typeface="Proxima Nova"/>
                <a:cs typeface="Proxima Nova"/>
                <a:sym typeface="Proxima Nova"/>
              </a:rPr>
              <a:t>introduced ToDP at checkout</a:t>
            </a:r>
            <a:r>
              <a:rPr lang="en" sz="1300">
                <a:solidFill>
                  <a:schemeClr val="dk2"/>
                </a:solidFill>
                <a:latin typeface="Proxima Nova"/>
                <a:ea typeface="Proxima Nova"/>
                <a:cs typeface="Proxima Nova"/>
                <a:sym typeface="Proxima Nova"/>
              </a:rPr>
              <a:t>, with additional post check out education</a:t>
            </a:r>
            <a:endParaRPr sz="1300">
              <a:solidFill>
                <a:schemeClr val="dk2"/>
              </a:solidFill>
              <a:latin typeface="Proxima Nova"/>
              <a:ea typeface="Proxima Nova"/>
              <a:cs typeface="Proxima Nova"/>
              <a:sym typeface="Proxima Nova"/>
            </a:endParaRPr>
          </a:p>
          <a:p>
            <a:pPr indent="-311150" lvl="1" marL="914400" rtl="0" algn="l">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This may mean </a:t>
            </a:r>
            <a:r>
              <a:rPr b="1" lang="en" sz="1300">
                <a:solidFill>
                  <a:schemeClr val="dk2"/>
                </a:solidFill>
                <a:latin typeface="Proxima Nova"/>
                <a:ea typeface="Proxima Nova"/>
                <a:cs typeface="Proxima Nova"/>
                <a:sym typeface="Proxima Nova"/>
              </a:rPr>
              <a:t>auto applying to the </a:t>
            </a:r>
            <a:r>
              <a:rPr b="1" lang="en" sz="1300">
                <a:solidFill>
                  <a:schemeClr val="dk2"/>
                </a:solidFill>
                <a:latin typeface="Proxima Nova"/>
                <a:ea typeface="Proxima Nova"/>
                <a:cs typeface="Proxima Nova"/>
                <a:sym typeface="Proxima Nova"/>
              </a:rPr>
              <a:t>first</a:t>
            </a:r>
            <a:r>
              <a:rPr b="1" lang="en" sz="1300">
                <a:solidFill>
                  <a:schemeClr val="dk2"/>
                </a:solidFill>
                <a:latin typeface="Proxima Nova"/>
                <a:ea typeface="Proxima Nova"/>
                <a:cs typeface="Proxima Nova"/>
                <a:sym typeface="Proxima Nova"/>
              </a:rPr>
              <a:t> restaurant </a:t>
            </a:r>
            <a:r>
              <a:rPr lang="en" sz="1300">
                <a:solidFill>
                  <a:schemeClr val="dk2"/>
                </a:solidFill>
                <a:latin typeface="Proxima Nova"/>
                <a:ea typeface="Proxima Nova"/>
                <a:cs typeface="Proxima Nova"/>
                <a:sym typeface="Proxima Nova"/>
              </a:rPr>
              <a:t>they order from during the experiment timeframe; for newer or occasional Cx this first purchase may help us ensure we have the right </a:t>
            </a:r>
            <a:r>
              <a:rPr lang="en" sz="1300">
                <a:solidFill>
                  <a:schemeClr val="dk2"/>
                </a:solidFill>
                <a:latin typeface="Proxima Nova"/>
                <a:ea typeface="Proxima Nova"/>
                <a:cs typeface="Proxima Nova"/>
                <a:sym typeface="Proxima Nova"/>
              </a:rPr>
              <a:t>restaurants</a:t>
            </a:r>
            <a:r>
              <a:rPr lang="en" sz="1300">
                <a:solidFill>
                  <a:schemeClr val="dk2"/>
                </a:solidFill>
                <a:latin typeface="Proxima Nova"/>
                <a:ea typeface="Proxima Nova"/>
                <a:cs typeface="Proxima Nova"/>
                <a:sym typeface="Proxima Nova"/>
              </a:rPr>
              <a:t> in the first few weeks of rotation</a:t>
            </a:r>
            <a:endParaRPr sz="1300">
              <a:solidFill>
                <a:schemeClr val="dk2"/>
              </a:solidFill>
              <a:latin typeface="Proxima Nova"/>
              <a:ea typeface="Proxima Nova"/>
              <a:cs typeface="Proxima Nova"/>
              <a:sym typeface="Proxima Nova"/>
            </a:endParaRPr>
          </a:p>
          <a:p>
            <a:pPr indent="-311150" lvl="0" marL="457200" rtl="0" algn="l">
              <a:spcBef>
                <a:spcPts val="1000"/>
              </a:spcBef>
              <a:spcAft>
                <a:spcPts val="0"/>
              </a:spcAft>
              <a:buClr>
                <a:schemeClr val="dk2"/>
              </a:buClr>
              <a:buSzPts val="1300"/>
              <a:buFont typeface="Proxima Nova"/>
              <a:buChar char="●"/>
            </a:pPr>
            <a:r>
              <a:rPr b="1" lang="en" sz="1300">
                <a:solidFill>
                  <a:srgbClr val="E23208"/>
                </a:solidFill>
                <a:latin typeface="Proxima Nova"/>
                <a:ea typeface="Proxima Nova"/>
                <a:cs typeface="Proxima Nova"/>
                <a:sym typeface="Proxima Nova"/>
              </a:rPr>
              <a:t>A/B test a branded and unbranded experience</a:t>
            </a:r>
            <a:r>
              <a:rPr lang="en" sz="1300">
                <a:solidFill>
                  <a:schemeClr val="dk2"/>
                </a:solidFill>
                <a:latin typeface="Proxima Nova"/>
                <a:ea typeface="Proxima Nova"/>
                <a:cs typeface="Proxima Nova"/>
                <a:sym typeface="Proxima Nova"/>
              </a:rPr>
              <a:t> to first introduce the concept</a:t>
            </a:r>
            <a:endParaRPr sz="1300">
              <a:solidFill>
                <a:schemeClr val="dk2"/>
              </a:solidFill>
              <a:latin typeface="Proxima Nova"/>
              <a:ea typeface="Proxima Nova"/>
              <a:cs typeface="Proxima Nova"/>
              <a:sym typeface="Proxima Nova"/>
            </a:endParaRPr>
          </a:p>
          <a:p>
            <a:pPr indent="-311150" lvl="0" marL="457200" rtl="0" algn="l">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Focused more heavily on the “urgency” aspect vs. the introduction of the product and </a:t>
            </a:r>
            <a:r>
              <a:rPr b="1" lang="en" sz="1300">
                <a:solidFill>
                  <a:srgbClr val="E23208"/>
                </a:solidFill>
                <a:latin typeface="Proxima Nova"/>
                <a:ea typeface="Proxima Nova"/>
                <a:cs typeface="Proxima Nova"/>
                <a:sym typeface="Proxima Nova"/>
              </a:rPr>
              <a:t>used the number of days left to first introduce the concept</a:t>
            </a:r>
            <a:endParaRPr b="1" sz="1300">
              <a:solidFill>
                <a:srgbClr val="E23208"/>
              </a:solidFill>
              <a:latin typeface="Proxima Nova"/>
              <a:ea typeface="Proxima Nova"/>
              <a:cs typeface="Proxima Nova"/>
              <a:sym typeface="Proxima Nova"/>
            </a:endParaRPr>
          </a:p>
          <a:p>
            <a:pPr indent="-311150" lvl="0" marL="457200" rtl="0" algn="l">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Made the experiment feel </a:t>
            </a:r>
            <a:r>
              <a:rPr b="1" lang="en" sz="1300">
                <a:solidFill>
                  <a:srgbClr val="E23208"/>
                </a:solidFill>
                <a:latin typeface="Proxima Nova"/>
                <a:ea typeface="Proxima Nova"/>
                <a:cs typeface="Proxima Nova"/>
                <a:sym typeface="Proxima Nova"/>
              </a:rPr>
              <a:t>more like an event </a:t>
            </a:r>
            <a:r>
              <a:rPr lang="en" sz="1300">
                <a:solidFill>
                  <a:schemeClr val="dk2"/>
                </a:solidFill>
                <a:latin typeface="Proxima Nova"/>
                <a:ea typeface="Proxima Nova"/>
                <a:cs typeface="Proxima Nova"/>
                <a:sym typeface="Proxima Nova"/>
              </a:rPr>
              <a:t>than an offer (if successful a communication that it will now be all of the time can be used)</a:t>
            </a:r>
            <a:endParaRPr sz="1300">
              <a:solidFill>
                <a:schemeClr val="dk2"/>
              </a:solidFill>
              <a:latin typeface="Proxima Nova"/>
              <a:ea typeface="Proxima Nova"/>
              <a:cs typeface="Proxima Nova"/>
              <a:sym typeface="Proxima Nova"/>
            </a:endParaRPr>
          </a:p>
          <a:p>
            <a:pPr indent="-311150" lvl="0" marL="457200" rtl="0" algn="l">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Have </a:t>
            </a:r>
            <a:r>
              <a:rPr b="1" lang="en" sz="1300">
                <a:solidFill>
                  <a:srgbClr val="E23208"/>
                </a:solidFill>
                <a:latin typeface="Proxima Nova"/>
                <a:ea typeface="Proxima Nova"/>
                <a:cs typeface="Proxima Nova"/>
                <a:sym typeface="Proxima Nova"/>
              </a:rPr>
              <a:t>somewhere to “learn more”</a:t>
            </a:r>
            <a:r>
              <a:rPr lang="en" sz="1300">
                <a:solidFill>
                  <a:schemeClr val="dk2"/>
                </a:solidFill>
                <a:latin typeface="Proxima Nova"/>
                <a:ea typeface="Proxima Nova"/>
                <a:cs typeface="Proxima Nova"/>
                <a:sym typeface="Proxima Nova"/>
              </a:rPr>
              <a:t> from the start including teaser content of what is coming soon</a:t>
            </a:r>
            <a:endParaRPr sz="1300">
              <a:solidFill>
                <a:schemeClr val="dk2"/>
              </a:solidFill>
              <a:latin typeface="Proxima Nova"/>
              <a:ea typeface="Proxima Nova"/>
              <a:cs typeface="Proxima Nova"/>
              <a:sym typeface="Proxima Nova"/>
            </a:endParaRPr>
          </a:p>
          <a:p>
            <a:pPr indent="-311150" lvl="0" marL="457200" rtl="0" algn="l">
              <a:spcBef>
                <a:spcPts val="1000"/>
              </a:spcBef>
              <a:spcAft>
                <a:spcPts val="0"/>
              </a:spcAft>
              <a:buClr>
                <a:schemeClr val="dk2"/>
              </a:buClr>
              <a:buSzPts val="1300"/>
              <a:buFont typeface="Proxima Nova"/>
              <a:buChar char="●"/>
            </a:pPr>
            <a:r>
              <a:rPr lang="en" sz="1300">
                <a:solidFill>
                  <a:schemeClr val="dk2"/>
                </a:solidFill>
                <a:latin typeface="Proxima Nova"/>
                <a:ea typeface="Proxima Nova"/>
                <a:cs typeface="Proxima Nova"/>
                <a:sym typeface="Proxima Nova"/>
              </a:rPr>
              <a:t>Deducted the </a:t>
            </a:r>
            <a:r>
              <a:rPr b="1" lang="en" sz="1300">
                <a:solidFill>
                  <a:srgbClr val="E23208"/>
                </a:solidFill>
                <a:latin typeface="Proxima Nova"/>
                <a:ea typeface="Proxima Nova"/>
                <a:cs typeface="Proxima Nova"/>
                <a:sym typeface="Proxima Nova"/>
              </a:rPr>
              <a:t>10% from the subtotal at checkout</a:t>
            </a:r>
            <a:r>
              <a:rPr lang="en" sz="1300">
                <a:solidFill>
                  <a:schemeClr val="dk2"/>
                </a:solidFill>
                <a:latin typeface="Proxima Nova"/>
                <a:ea typeface="Proxima Nova"/>
                <a:cs typeface="Proxima Nova"/>
                <a:sym typeface="Proxima Nova"/>
              </a:rPr>
              <a:t> instead of the service fees (for ToDP and DP Cx)</a:t>
            </a:r>
            <a:endParaRPr sz="1300">
              <a:solidFill>
                <a:schemeClr val="dk2"/>
              </a:solidFill>
              <a:latin typeface="Proxima Nova"/>
              <a:ea typeface="Proxima Nova"/>
              <a:cs typeface="Proxima Nova"/>
              <a:sym typeface="Proxima Nova"/>
            </a:endParaRPr>
          </a:p>
          <a:p>
            <a:pPr indent="-311150" lvl="0" marL="457200" rtl="0" algn="l">
              <a:spcBef>
                <a:spcPts val="1000"/>
              </a:spcBef>
              <a:spcAft>
                <a:spcPts val="1000"/>
              </a:spcAft>
              <a:buClr>
                <a:schemeClr val="dk2"/>
              </a:buClr>
              <a:buSzPts val="1300"/>
              <a:buFont typeface="Proxima Nova"/>
              <a:buChar char="●"/>
            </a:pPr>
            <a:r>
              <a:rPr lang="en" sz="1300">
                <a:solidFill>
                  <a:schemeClr val="dk2"/>
                </a:solidFill>
                <a:latin typeface="Proxima Nova"/>
                <a:ea typeface="Proxima Nova"/>
                <a:cs typeface="Proxima Nova"/>
                <a:sym typeface="Proxima Nova"/>
              </a:rPr>
              <a:t>Had the checkout savings banner include “savings on your order” as well as </a:t>
            </a:r>
            <a:r>
              <a:rPr b="1" lang="en" sz="1300">
                <a:solidFill>
                  <a:srgbClr val="E23208"/>
                </a:solidFill>
                <a:latin typeface="Proxima Nova"/>
                <a:ea typeface="Proxima Nova"/>
                <a:cs typeface="Proxima Nova"/>
                <a:sym typeface="Proxima Nova"/>
              </a:rPr>
              <a:t>a running tally of “overall ToDP savings” and/or “overall missed savings”</a:t>
            </a:r>
            <a:endParaRPr b="1" sz="1300">
              <a:solidFill>
                <a:srgbClr val="E23208"/>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33"/>
          <p:cNvSpPr txBox="1"/>
          <p:nvPr/>
        </p:nvSpPr>
        <p:spPr>
          <a:xfrm>
            <a:off x="390825" y="1595875"/>
            <a:ext cx="7831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1"/>
                </a:solidFill>
                <a:latin typeface="Proxima Nova"/>
                <a:ea typeface="Proxima Nova"/>
                <a:cs typeface="Proxima Nova"/>
                <a:sym typeface="Proxima Nova"/>
              </a:rPr>
              <a:t>Thank you!</a:t>
            </a:r>
            <a:endParaRPr b="1" sz="3500">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 name="Shape 74"/>
        <p:cNvGrpSpPr/>
        <p:nvPr/>
      </p:nvGrpSpPr>
      <p:grpSpPr>
        <a:xfrm>
          <a:off x="0" y="0"/>
          <a:ext cx="0" cy="0"/>
          <a:chOff x="0" y="0"/>
          <a:chExt cx="0" cy="0"/>
        </a:xfrm>
      </p:grpSpPr>
      <p:sp>
        <p:nvSpPr>
          <p:cNvPr id="75" name="Google Shape;75;p1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6" name="Google Shape;76;p14"/>
          <p:cNvGraphicFramePr/>
          <p:nvPr/>
        </p:nvGraphicFramePr>
        <p:xfrm>
          <a:off x="496525" y="1068525"/>
          <a:ext cx="3000000" cy="3000000"/>
        </p:xfrm>
        <a:graphic>
          <a:graphicData uri="http://schemas.openxmlformats.org/drawingml/2006/table">
            <a:tbl>
              <a:tblPr>
                <a:noFill/>
                <a:tableStyleId>{7DE10BB0-D201-4D4D-A0E5-10B6C73CC06F}</a:tableStyleId>
              </a:tblPr>
              <a:tblGrid>
                <a:gridCol w="2228075"/>
                <a:gridCol w="825225"/>
                <a:gridCol w="5010225"/>
              </a:tblGrid>
              <a:tr h="304275">
                <a:tc>
                  <a:txBody>
                    <a:bodyPr/>
                    <a:lstStyle/>
                    <a:p>
                      <a:pPr indent="0" lvl="0" marL="0" rtl="0" algn="ctr">
                        <a:spcBef>
                          <a:spcPts val="0"/>
                        </a:spcBef>
                        <a:spcAft>
                          <a:spcPts val="0"/>
                        </a:spcAft>
                        <a:buNone/>
                      </a:pPr>
                      <a:r>
                        <a:rPr b="1" lang="en" sz="1100">
                          <a:solidFill>
                            <a:schemeClr val="lt1"/>
                          </a:solidFill>
                          <a:latin typeface="Proxima Nova"/>
                          <a:ea typeface="Proxima Nova"/>
                          <a:cs typeface="Proxima Nova"/>
                          <a:sym typeface="Proxima Nova"/>
                        </a:rPr>
                        <a:t>Category</a:t>
                      </a:r>
                      <a:endParaRPr b="1" sz="1100">
                        <a:solidFill>
                          <a:schemeClr val="lt1"/>
                        </a:solidFill>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F3F3F3">
                          <a:alpha val="0"/>
                        </a:srgbClr>
                      </a:solidFill>
                      <a:prstDash val="solid"/>
                      <a:round/>
                      <a:headEnd len="sm" w="sm" type="none"/>
                      <a:tailEnd len="sm" w="sm" type="none"/>
                    </a:lnB>
                    <a:solidFill>
                      <a:srgbClr val="134F5C"/>
                    </a:solidFill>
                  </a:tcPr>
                </a:tc>
                <a:tc>
                  <a:txBody>
                    <a:bodyPr/>
                    <a:lstStyle/>
                    <a:p>
                      <a:pPr indent="0" lvl="0" marL="0" rtl="0" algn="ctr">
                        <a:spcBef>
                          <a:spcPts val="0"/>
                        </a:spcBef>
                        <a:spcAft>
                          <a:spcPts val="0"/>
                        </a:spcAft>
                        <a:buNone/>
                      </a:pPr>
                      <a:r>
                        <a:rPr b="1" lang="en" sz="1100">
                          <a:solidFill>
                            <a:schemeClr val="lt1"/>
                          </a:solidFill>
                          <a:latin typeface="Proxima Nova"/>
                          <a:ea typeface="Proxima Nova"/>
                          <a:cs typeface="Proxima Nova"/>
                          <a:sym typeface="Proxima Nova"/>
                        </a:rPr>
                        <a:t>Priority</a:t>
                      </a:r>
                      <a:endParaRPr b="1" sz="1100">
                        <a:solidFill>
                          <a:schemeClr val="lt1"/>
                        </a:solidFill>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F3F3F3">
                          <a:alpha val="0"/>
                        </a:srgbClr>
                      </a:solidFill>
                      <a:prstDash val="solid"/>
                      <a:round/>
                      <a:headEnd len="sm" w="sm" type="none"/>
                      <a:tailEnd len="sm" w="sm" type="none"/>
                    </a:lnB>
                    <a:solidFill>
                      <a:srgbClr val="134F5C"/>
                    </a:solidFill>
                  </a:tcPr>
                </a:tc>
                <a:tc>
                  <a:txBody>
                    <a:bodyPr/>
                    <a:lstStyle/>
                    <a:p>
                      <a:pPr indent="0" lvl="0" marL="0" rtl="0" algn="ctr">
                        <a:spcBef>
                          <a:spcPts val="0"/>
                        </a:spcBef>
                        <a:spcAft>
                          <a:spcPts val="0"/>
                        </a:spcAft>
                        <a:buNone/>
                      </a:pPr>
                      <a:r>
                        <a:rPr b="1" lang="en" sz="1100">
                          <a:solidFill>
                            <a:schemeClr val="lt1"/>
                          </a:solidFill>
                          <a:latin typeface="Proxima Nova"/>
                          <a:ea typeface="Proxima Nova"/>
                          <a:cs typeface="Proxima Nova"/>
                          <a:sym typeface="Proxima Nova"/>
                        </a:rPr>
                        <a:t>Questions</a:t>
                      </a:r>
                      <a:endParaRPr b="1" sz="1100">
                        <a:solidFill>
                          <a:schemeClr val="lt1"/>
                        </a:solidFill>
                        <a:latin typeface="Proxima Nova"/>
                        <a:ea typeface="Proxima Nova"/>
                        <a:cs typeface="Proxima Nova"/>
                        <a:sym typeface="Proxima Nova"/>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F3F3F3">
                          <a:alpha val="0"/>
                        </a:srgbClr>
                      </a:solidFill>
                      <a:prstDash val="solid"/>
                      <a:round/>
                      <a:headEnd len="sm" w="sm" type="none"/>
                      <a:tailEnd len="sm" w="sm" type="none"/>
                    </a:lnB>
                    <a:solidFill>
                      <a:srgbClr val="134F5C"/>
                    </a:solidFill>
                  </a:tcPr>
                </a:tc>
              </a:tr>
              <a:tr h="1061725">
                <a:tc>
                  <a:txBody>
                    <a:bodyPr/>
                    <a:lstStyle/>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Rotation</a:t>
                      </a:r>
                      <a:endParaRPr b="1" sz="1100">
                        <a:solidFill>
                          <a:schemeClr val="dk2"/>
                        </a:solidFill>
                        <a:latin typeface="Proxima Nova"/>
                        <a:ea typeface="Proxima Nova"/>
                        <a:cs typeface="Proxima Nova"/>
                        <a:sym typeface="Proxima Nova"/>
                      </a:endParaRPr>
                    </a:p>
                  </a:txBody>
                  <a:tcPr marT="63500" marB="63500" marR="63500" marL="63500" anchor="ctr">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alpha val="0"/>
                        </a:srgbClr>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Proxima Nova"/>
                          <a:ea typeface="Proxima Nova"/>
                          <a:cs typeface="Proxima Nova"/>
                          <a:sym typeface="Proxima Nova"/>
                        </a:rPr>
                        <a:t>P0</a:t>
                      </a:r>
                      <a:endParaRPr sz="1100">
                        <a:solidFill>
                          <a:schemeClr val="dk2"/>
                        </a:solidFill>
                        <a:latin typeface="Proxima Nova"/>
                        <a:ea typeface="Proxima Nova"/>
                        <a:cs typeface="Proxima Nova"/>
                        <a:sym typeface="Proxima Nova"/>
                      </a:endParaRPr>
                    </a:p>
                  </a:txBody>
                  <a:tcPr marT="63500" marB="63500" marR="63500" marL="63500" anchor="ctr">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alpha val="0"/>
                        </a:srgbClr>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How do Cx </a:t>
                      </a:r>
                      <a:r>
                        <a:rPr b="1" lang="en" sz="1000">
                          <a:solidFill>
                            <a:schemeClr val="dk2"/>
                          </a:solidFill>
                          <a:latin typeface="Proxima Nova"/>
                          <a:ea typeface="Proxima Nova"/>
                          <a:cs typeface="Proxima Nova"/>
                          <a:sym typeface="Proxima Nova"/>
                        </a:rPr>
                        <a:t>feel about the rotation</a:t>
                      </a:r>
                      <a:r>
                        <a:rPr lang="en" sz="1000">
                          <a:solidFill>
                            <a:schemeClr val="dk2"/>
                          </a:solidFill>
                          <a:latin typeface="Proxima Nova"/>
                          <a:ea typeface="Proxima Nova"/>
                          <a:cs typeface="Proxima Nova"/>
                          <a:sym typeface="Proxima Nova"/>
                        </a:rPr>
                        <a:t> of restaurants?</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b="1" lang="en" sz="1000">
                          <a:solidFill>
                            <a:schemeClr val="dk2"/>
                          </a:solidFill>
                          <a:latin typeface="Proxima Nova"/>
                          <a:ea typeface="Proxima Nova"/>
                          <a:cs typeface="Proxima Nova"/>
                          <a:sym typeface="Proxima Nova"/>
                        </a:rPr>
                        <a:t>How long</a:t>
                      </a:r>
                      <a:r>
                        <a:rPr lang="en" sz="1000">
                          <a:solidFill>
                            <a:schemeClr val="dk2"/>
                          </a:solidFill>
                          <a:latin typeface="Proxima Nova"/>
                          <a:ea typeface="Proxima Nova"/>
                          <a:cs typeface="Proxima Nova"/>
                          <a:sym typeface="Proxima Nova"/>
                        </a:rPr>
                        <a:t> should an Rx be in the rotation?  What feels fair?</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What</a:t>
                      </a:r>
                      <a:r>
                        <a:rPr b="1" lang="en" sz="1000">
                          <a:solidFill>
                            <a:schemeClr val="dk2"/>
                          </a:solidFill>
                          <a:latin typeface="Proxima Nova"/>
                          <a:ea typeface="Proxima Nova"/>
                          <a:cs typeface="Proxima Nova"/>
                          <a:sym typeface="Proxima Nova"/>
                        </a:rPr>
                        <a:t> format</a:t>
                      </a:r>
                      <a:r>
                        <a:rPr lang="en" sz="1000">
                          <a:solidFill>
                            <a:schemeClr val="dk2"/>
                          </a:solidFill>
                          <a:latin typeface="Proxima Nova"/>
                          <a:ea typeface="Proxima Nova"/>
                          <a:cs typeface="Proxima Nova"/>
                          <a:sym typeface="Proxima Nova"/>
                        </a:rPr>
                        <a:t> should be used for the rotation?  How important is new vs. what is going away?</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What do they think they would</a:t>
                      </a:r>
                      <a:r>
                        <a:rPr b="1" lang="en" sz="1000">
                          <a:solidFill>
                            <a:schemeClr val="dk2"/>
                          </a:solidFill>
                          <a:latin typeface="Proxima Nova"/>
                          <a:ea typeface="Proxima Nova"/>
                          <a:cs typeface="Proxima Nova"/>
                          <a:sym typeface="Proxima Nova"/>
                        </a:rPr>
                        <a:t> do if a preferred Rx rotates out</a:t>
                      </a:r>
                      <a:r>
                        <a:rPr lang="en" sz="1000">
                          <a:solidFill>
                            <a:schemeClr val="dk2"/>
                          </a:solidFill>
                          <a:latin typeface="Proxima Nova"/>
                          <a:ea typeface="Proxima Nova"/>
                          <a:cs typeface="Proxima Nova"/>
                          <a:sym typeface="Proxima Nova"/>
                        </a:rPr>
                        <a:t>?</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What </a:t>
                      </a:r>
                      <a:r>
                        <a:rPr b="1" lang="en" sz="1000">
                          <a:solidFill>
                            <a:schemeClr val="dk2"/>
                          </a:solidFill>
                          <a:latin typeface="Proxima Nova"/>
                          <a:ea typeface="Proxima Nova"/>
                          <a:cs typeface="Proxima Nova"/>
                          <a:sym typeface="Proxima Nova"/>
                        </a:rPr>
                        <a:t>categorization of Rx</a:t>
                      </a:r>
                      <a:r>
                        <a:rPr lang="en" sz="1000">
                          <a:solidFill>
                            <a:schemeClr val="dk2"/>
                          </a:solidFill>
                          <a:latin typeface="Proxima Nova"/>
                          <a:ea typeface="Proxima Nova"/>
                          <a:cs typeface="Proxima Nova"/>
                          <a:sym typeface="Proxima Nova"/>
                        </a:rPr>
                        <a:t> would they want to see in the rotation?</a:t>
                      </a:r>
                      <a:endParaRPr sz="1000">
                        <a:solidFill>
                          <a:schemeClr val="dk2"/>
                        </a:solidFill>
                        <a:latin typeface="Proxima Nova"/>
                        <a:ea typeface="Proxima Nova"/>
                        <a:cs typeface="Proxima Nova"/>
                        <a:sym typeface="Proxima Nova"/>
                      </a:endParaRPr>
                    </a:p>
                  </a:txBody>
                  <a:tcPr marT="63500" marB="63500" marR="63500" marL="63500" anchor="ctr">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alpha val="0"/>
                        </a:srgbClr>
                      </a:solidFill>
                      <a:prstDash val="solid"/>
                      <a:round/>
                      <a:headEnd len="sm" w="sm" type="none"/>
                      <a:tailEnd len="sm" w="sm" type="none"/>
                    </a:lnT>
                    <a:lnB cap="flat" cmpd="sng" w="12700">
                      <a:solidFill>
                        <a:srgbClr val="F3F3F3"/>
                      </a:solidFill>
                      <a:prstDash val="solid"/>
                      <a:round/>
                      <a:headEnd len="sm" w="sm" type="none"/>
                      <a:tailEnd len="sm" w="sm" type="none"/>
                    </a:lnB>
                  </a:tcPr>
                </a:tc>
              </a:tr>
              <a:tr h="1217100">
                <a:tc>
                  <a:txBody>
                    <a:bodyPr/>
                    <a:lstStyle/>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Interest &amp; Clarity</a:t>
                      </a:r>
                      <a:endParaRPr b="1" sz="1100">
                        <a:solidFill>
                          <a:schemeClr val="dk2"/>
                        </a:solidFill>
                        <a:latin typeface="Proxima Nova"/>
                        <a:ea typeface="Proxima Nova"/>
                        <a:cs typeface="Proxima Nova"/>
                        <a:sym typeface="Proxima Nova"/>
                      </a:endParaRPr>
                    </a:p>
                  </a:txBody>
                  <a:tcPr marT="63500" marB="63500" marR="63500" marL="63500" anchor="ctr">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Proxima Nova"/>
                          <a:ea typeface="Proxima Nova"/>
                          <a:cs typeface="Proxima Nova"/>
                          <a:sym typeface="Proxima Nova"/>
                        </a:rPr>
                        <a:t>P0</a:t>
                      </a:r>
                      <a:endParaRPr sz="1100">
                        <a:solidFill>
                          <a:schemeClr val="dk2"/>
                        </a:solidFill>
                        <a:latin typeface="Proxima Nova"/>
                        <a:ea typeface="Proxima Nova"/>
                        <a:cs typeface="Proxima Nova"/>
                        <a:sym typeface="Proxima Nova"/>
                      </a:endParaRPr>
                    </a:p>
                  </a:txBody>
                  <a:tcPr marT="63500" marB="63500" marR="63500" marL="63500" anchor="ctr">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Do Cx </a:t>
                      </a:r>
                      <a:r>
                        <a:rPr b="1" lang="en" sz="1000">
                          <a:solidFill>
                            <a:schemeClr val="dk2"/>
                          </a:solidFill>
                          <a:latin typeface="Proxima Nova"/>
                          <a:ea typeface="Proxima Nova"/>
                          <a:cs typeface="Proxima Nova"/>
                          <a:sym typeface="Proxima Nova"/>
                        </a:rPr>
                        <a:t>care</a:t>
                      </a:r>
                      <a:r>
                        <a:rPr lang="en" sz="1000">
                          <a:solidFill>
                            <a:schemeClr val="dk2"/>
                          </a:solidFill>
                          <a:latin typeface="Proxima Nova"/>
                          <a:ea typeface="Proxima Nova"/>
                          <a:cs typeface="Proxima Nova"/>
                          <a:sym typeface="Proxima Nova"/>
                        </a:rPr>
                        <a:t> about the Taste of DashPass offering?  Is it </a:t>
                      </a:r>
                      <a:r>
                        <a:rPr b="1" lang="en" sz="1000">
                          <a:solidFill>
                            <a:schemeClr val="dk2"/>
                          </a:solidFill>
                          <a:latin typeface="Proxima Nova"/>
                          <a:ea typeface="Proxima Nova"/>
                          <a:cs typeface="Proxima Nova"/>
                          <a:sym typeface="Proxima Nova"/>
                        </a:rPr>
                        <a:t>exciting</a:t>
                      </a:r>
                      <a:r>
                        <a:rPr lang="en" sz="1000">
                          <a:solidFill>
                            <a:schemeClr val="dk2"/>
                          </a:solidFill>
                          <a:latin typeface="Proxima Nova"/>
                          <a:ea typeface="Proxima Nova"/>
                          <a:cs typeface="Proxima Nova"/>
                          <a:sym typeface="Proxima Nova"/>
                        </a:rPr>
                        <a:t>?</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Do Cx</a:t>
                      </a:r>
                      <a:r>
                        <a:rPr b="1" lang="en" sz="1000">
                          <a:solidFill>
                            <a:schemeClr val="dk2"/>
                          </a:solidFill>
                          <a:latin typeface="Proxima Nova"/>
                          <a:ea typeface="Proxima Nova"/>
                          <a:cs typeface="Proxima Nova"/>
                          <a:sym typeface="Proxima Nova"/>
                        </a:rPr>
                        <a:t> understand</a:t>
                      </a:r>
                      <a:r>
                        <a:rPr lang="en" sz="1000">
                          <a:solidFill>
                            <a:schemeClr val="dk2"/>
                          </a:solidFill>
                          <a:latin typeface="Proxima Nova"/>
                          <a:ea typeface="Proxima Nova"/>
                          <a:cs typeface="Proxima Nova"/>
                          <a:sym typeface="Proxima Nova"/>
                        </a:rPr>
                        <a:t> the Taste of DashPass offering?</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Do they</a:t>
                      </a:r>
                      <a:r>
                        <a:rPr b="1" lang="en" sz="1000">
                          <a:solidFill>
                            <a:schemeClr val="dk2"/>
                          </a:solidFill>
                          <a:latin typeface="Proxima Nova"/>
                          <a:ea typeface="Proxima Nova"/>
                          <a:cs typeface="Proxima Nova"/>
                          <a:sym typeface="Proxima Nova"/>
                        </a:rPr>
                        <a:t> understand all of the step</a:t>
                      </a:r>
                      <a:r>
                        <a:rPr lang="en" sz="1000">
                          <a:solidFill>
                            <a:schemeClr val="dk2"/>
                          </a:solidFill>
                          <a:latin typeface="Proxima Nova"/>
                          <a:ea typeface="Proxima Nova"/>
                          <a:cs typeface="Proxima Nova"/>
                          <a:sym typeface="Proxima Nova"/>
                        </a:rPr>
                        <a:t>s?  To what level </a:t>
                      </a:r>
                      <a:r>
                        <a:rPr b="1" lang="en" sz="1000">
                          <a:solidFill>
                            <a:schemeClr val="dk2"/>
                          </a:solidFill>
                          <a:latin typeface="Proxima Nova"/>
                          <a:ea typeface="Proxima Nova"/>
                          <a:cs typeface="Proxima Nova"/>
                          <a:sym typeface="Proxima Nova"/>
                        </a:rPr>
                        <a:t>should they be broken out</a:t>
                      </a:r>
                      <a:r>
                        <a:rPr lang="en" sz="1000">
                          <a:solidFill>
                            <a:schemeClr val="dk2"/>
                          </a:solidFill>
                          <a:latin typeface="Proxima Nova"/>
                          <a:ea typeface="Proxima Nova"/>
                          <a:cs typeface="Proxima Nova"/>
                          <a:sym typeface="Proxima Nova"/>
                        </a:rPr>
                        <a:t>/not broken out?</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What</a:t>
                      </a:r>
                      <a:r>
                        <a:rPr b="1" lang="en" sz="1000">
                          <a:solidFill>
                            <a:schemeClr val="dk2"/>
                          </a:solidFill>
                          <a:latin typeface="Proxima Nova"/>
                          <a:ea typeface="Proxima Nova"/>
                          <a:cs typeface="Proxima Nova"/>
                          <a:sym typeface="Proxima Nova"/>
                        </a:rPr>
                        <a:t> limitations</a:t>
                      </a:r>
                      <a:r>
                        <a:rPr lang="en" sz="1000">
                          <a:solidFill>
                            <a:schemeClr val="dk2"/>
                          </a:solidFill>
                          <a:latin typeface="Proxima Nova"/>
                          <a:ea typeface="Proxima Nova"/>
                          <a:cs typeface="Proxima Nova"/>
                          <a:sym typeface="Proxima Nova"/>
                        </a:rPr>
                        <a:t> do Cx feel exist?</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Where might there be </a:t>
                      </a:r>
                      <a:r>
                        <a:rPr b="1" lang="en" sz="1000">
                          <a:solidFill>
                            <a:schemeClr val="dk2"/>
                          </a:solidFill>
                          <a:latin typeface="Proxima Nova"/>
                          <a:ea typeface="Proxima Nova"/>
                          <a:cs typeface="Proxima Nova"/>
                          <a:sym typeface="Proxima Nova"/>
                        </a:rPr>
                        <a:t>areas of confusion</a:t>
                      </a:r>
                      <a:r>
                        <a:rPr lang="en" sz="1000">
                          <a:solidFill>
                            <a:schemeClr val="dk2"/>
                          </a:solidFill>
                          <a:latin typeface="Proxima Nova"/>
                          <a:ea typeface="Proxima Nova"/>
                          <a:cs typeface="Proxima Nova"/>
                          <a:sym typeface="Proxima Nova"/>
                        </a:rPr>
                        <a:t>?  Where would Cx go to try to find more information?</a:t>
                      </a:r>
                      <a:endParaRPr sz="1000">
                        <a:solidFill>
                          <a:schemeClr val="dk2"/>
                        </a:solidFill>
                        <a:latin typeface="Proxima Nova"/>
                        <a:ea typeface="Proxima Nova"/>
                        <a:cs typeface="Proxima Nova"/>
                        <a:sym typeface="Proxima Nova"/>
                      </a:endParaRPr>
                    </a:p>
                  </a:txBody>
                  <a:tcPr marT="63500" marB="63500" marR="63500" marL="63500" anchor="ctr">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r h="1061725">
                <a:tc>
                  <a:txBody>
                    <a:bodyPr/>
                    <a:lstStyle/>
                    <a:p>
                      <a:pPr indent="0" lvl="0" marL="0" rtl="0" algn="l">
                        <a:spcBef>
                          <a:spcPts val="0"/>
                        </a:spcBef>
                        <a:spcAft>
                          <a:spcPts val="0"/>
                        </a:spcAft>
                        <a:buNone/>
                      </a:pPr>
                      <a:r>
                        <a:rPr b="1" lang="en" sz="1100">
                          <a:solidFill>
                            <a:schemeClr val="dk2"/>
                          </a:solidFill>
                          <a:latin typeface="Proxima Nova"/>
                          <a:ea typeface="Proxima Nova"/>
                          <a:cs typeface="Proxima Nova"/>
                          <a:sym typeface="Proxima Nova"/>
                        </a:rPr>
                        <a:t>DashPass</a:t>
                      </a:r>
                      <a:endParaRPr b="1" sz="1100">
                        <a:solidFill>
                          <a:schemeClr val="dk2"/>
                        </a:solidFill>
                        <a:latin typeface="Proxima Nova"/>
                        <a:ea typeface="Proxima Nova"/>
                        <a:cs typeface="Proxima Nova"/>
                        <a:sym typeface="Proxima Nova"/>
                      </a:endParaRPr>
                    </a:p>
                  </a:txBody>
                  <a:tcPr marT="63500" marB="63500" marR="63500" marL="63500" anchor="ctr">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Proxima Nova"/>
                          <a:ea typeface="Proxima Nova"/>
                          <a:cs typeface="Proxima Nova"/>
                          <a:sym typeface="Proxima Nova"/>
                        </a:rPr>
                        <a:t>P1</a:t>
                      </a:r>
                      <a:endParaRPr sz="1100">
                        <a:solidFill>
                          <a:schemeClr val="dk2"/>
                        </a:solidFill>
                        <a:latin typeface="Proxima Nova"/>
                        <a:ea typeface="Proxima Nova"/>
                        <a:cs typeface="Proxima Nova"/>
                        <a:sym typeface="Proxima Nova"/>
                      </a:endParaRPr>
                    </a:p>
                  </a:txBody>
                  <a:tcPr marT="63500" marB="63500" marR="63500" marL="63500" anchor="ctr">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c>
                  <a:txBody>
                    <a:bodyPr/>
                    <a:lstStyle/>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Does the</a:t>
                      </a:r>
                      <a:r>
                        <a:rPr b="1" lang="en" sz="1000">
                          <a:solidFill>
                            <a:schemeClr val="dk2"/>
                          </a:solidFill>
                          <a:latin typeface="Proxima Nova"/>
                          <a:ea typeface="Proxima Nova"/>
                          <a:cs typeface="Proxima Nova"/>
                          <a:sym typeface="Proxima Nova"/>
                        </a:rPr>
                        <a:t> connection to DashPass</a:t>
                      </a:r>
                      <a:r>
                        <a:rPr lang="en" sz="1000">
                          <a:solidFill>
                            <a:schemeClr val="dk2"/>
                          </a:solidFill>
                          <a:latin typeface="Proxima Nova"/>
                          <a:ea typeface="Proxima Nova"/>
                          <a:cs typeface="Proxima Nova"/>
                          <a:sym typeface="Proxima Nova"/>
                        </a:rPr>
                        <a:t> make sense?  Does it feel </a:t>
                      </a:r>
                      <a:r>
                        <a:rPr b="1" lang="en" sz="1000">
                          <a:solidFill>
                            <a:schemeClr val="dk2"/>
                          </a:solidFill>
                          <a:latin typeface="Proxima Nova"/>
                          <a:ea typeface="Proxima Nova"/>
                          <a:cs typeface="Proxima Nova"/>
                          <a:sym typeface="Proxima Nova"/>
                        </a:rPr>
                        <a:t>differentiated from DashPass</a:t>
                      </a:r>
                      <a:r>
                        <a:rPr lang="en" sz="1000">
                          <a:solidFill>
                            <a:schemeClr val="dk2"/>
                          </a:solidFill>
                          <a:latin typeface="Proxima Nova"/>
                          <a:ea typeface="Proxima Nova"/>
                          <a:cs typeface="Proxima Nova"/>
                          <a:sym typeface="Proxima Nova"/>
                        </a:rPr>
                        <a:t> content they see today (trial, upsell)?</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Do Cx understand that Taste of DashPass is </a:t>
                      </a:r>
                      <a:r>
                        <a:rPr b="1" lang="en" sz="1000">
                          <a:solidFill>
                            <a:schemeClr val="dk2"/>
                          </a:solidFill>
                          <a:latin typeface="Proxima Nova"/>
                          <a:ea typeface="Proxima Nova"/>
                          <a:cs typeface="Proxima Nova"/>
                          <a:sym typeface="Proxima Nova"/>
                        </a:rPr>
                        <a:t>free</a:t>
                      </a:r>
                      <a:r>
                        <a:rPr lang="en" sz="1000">
                          <a:solidFill>
                            <a:schemeClr val="dk2"/>
                          </a:solidFill>
                          <a:latin typeface="Proxima Nova"/>
                          <a:ea typeface="Proxima Nova"/>
                          <a:cs typeface="Proxima Nova"/>
                          <a:sym typeface="Proxima Nova"/>
                        </a:rPr>
                        <a:t>, and they sign up as a </a:t>
                      </a:r>
                      <a:r>
                        <a:rPr b="1" lang="en" sz="1000">
                          <a:solidFill>
                            <a:schemeClr val="dk2"/>
                          </a:solidFill>
                          <a:latin typeface="Proxima Nova"/>
                          <a:ea typeface="Proxima Nova"/>
                          <a:cs typeface="Proxima Nova"/>
                          <a:sym typeface="Proxima Nova"/>
                        </a:rPr>
                        <a:t>preview</a:t>
                      </a:r>
                      <a:r>
                        <a:rPr lang="en" sz="1000">
                          <a:solidFill>
                            <a:schemeClr val="dk2"/>
                          </a:solidFill>
                          <a:latin typeface="Proxima Nova"/>
                          <a:ea typeface="Proxima Nova"/>
                          <a:cs typeface="Proxima Nova"/>
                          <a:sym typeface="Proxima Nova"/>
                        </a:rPr>
                        <a:t>?</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How might Taste of DashPass </a:t>
                      </a:r>
                      <a:r>
                        <a:rPr b="1" lang="en" sz="1000">
                          <a:solidFill>
                            <a:schemeClr val="dk2"/>
                          </a:solidFill>
                          <a:latin typeface="Proxima Nova"/>
                          <a:ea typeface="Proxima Nova"/>
                          <a:cs typeface="Proxima Nova"/>
                          <a:sym typeface="Proxima Nova"/>
                        </a:rPr>
                        <a:t>change their view of DashPass</a:t>
                      </a:r>
                      <a:r>
                        <a:rPr lang="en" sz="1000">
                          <a:solidFill>
                            <a:schemeClr val="dk2"/>
                          </a:solidFill>
                          <a:latin typeface="Proxima Nova"/>
                          <a:ea typeface="Proxima Nova"/>
                          <a:cs typeface="Proxima Nova"/>
                          <a:sym typeface="Proxima Nova"/>
                        </a:rPr>
                        <a:t>?  How might understanding of the </a:t>
                      </a:r>
                      <a:r>
                        <a:rPr b="1" lang="en" sz="1000">
                          <a:solidFill>
                            <a:schemeClr val="dk2"/>
                          </a:solidFill>
                          <a:latin typeface="Proxima Nova"/>
                          <a:ea typeface="Proxima Nova"/>
                          <a:cs typeface="Proxima Nova"/>
                          <a:sym typeface="Proxima Nova"/>
                        </a:rPr>
                        <a:t>rotation impact DashPass sign ups</a:t>
                      </a:r>
                      <a:r>
                        <a:rPr lang="en" sz="1000">
                          <a:solidFill>
                            <a:schemeClr val="dk2"/>
                          </a:solidFill>
                          <a:latin typeface="Proxima Nova"/>
                          <a:ea typeface="Proxima Nova"/>
                          <a:cs typeface="Proxima Nova"/>
                          <a:sym typeface="Proxima Nova"/>
                        </a:rPr>
                        <a:t>?</a:t>
                      </a:r>
                      <a:endParaRPr sz="1000">
                        <a:solidFill>
                          <a:schemeClr val="dk2"/>
                        </a:solidFill>
                        <a:latin typeface="Proxima Nova"/>
                        <a:ea typeface="Proxima Nova"/>
                        <a:cs typeface="Proxima Nova"/>
                        <a:sym typeface="Proxima Nova"/>
                      </a:endParaRPr>
                    </a:p>
                  </a:txBody>
                  <a:tcPr marT="63500" marB="63500" marR="63500" marL="63500" anchor="ctr">
                    <a:lnL cap="flat" cmpd="sng" w="12700">
                      <a:solidFill>
                        <a:srgbClr val="F3F3F3"/>
                      </a:solidFill>
                      <a:prstDash val="solid"/>
                      <a:round/>
                      <a:headEnd len="sm" w="sm" type="none"/>
                      <a:tailEnd len="sm" w="sm" type="none"/>
                    </a:lnL>
                    <a:lnR cap="flat" cmpd="sng" w="12700">
                      <a:solidFill>
                        <a:srgbClr val="F3F3F3"/>
                      </a:solidFill>
                      <a:prstDash val="solid"/>
                      <a:round/>
                      <a:headEnd len="sm" w="sm" type="none"/>
                      <a:tailEnd len="sm" w="sm" type="none"/>
                    </a:lnR>
                    <a:lnT cap="flat" cmpd="sng" w="12700">
                      <a:solidFill>
                        <a:srgbClr val="F3F3F3"/>
                      </a:solidFill>
                      <a:prstDash val="solid"/>
                      <a:round/>
                      <a:headEnd len="sm" w="sm" type="none"/>
                      <a:tailEnd len="sm" w="sm" type="none"/>
                    </a:lnT>
                    <a:lnB cap="flat" cmpd="sng" w="12700">
                      <a:solidFill>
                        <a:srgbClr val="F3F3F3"/>
                      </a:solidFill>
                      <a:prstDash val="solid"/>
                      <a:round/>
                      <a:headEnd len="sm" w="sm" type="none"/>
                      <a:tailEnd len="sm" w="sm" type="none"/>
                    </a:lnB>
                  </a:tcPr>
                </a:tc>
              </a:tr>
            </a:tbl>
          </a:graphicData>
        </a:graphic>
      </p:graphicFrame>
      <p:sp>
        <p:nvSpPr>
          <p:cNvPr id="77" name="Google Shape;77;p14"/>
          <p:cNvSpPr txBox="1"/>
          <p:nvPr/>
        </p:nvSpPr>
        <p:spPr>
          <a:xfrm>
            <a:off x="558225" y="194625"/>
            <a:ext cx="75834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666666"/>
                </a:solidFill>
                <a:latin typeface="Proxima Nova"/>
                <a:ea typeface="Proxima Nova"/>
                <a:cs typeface="Proxima Nova"/>
                <a:sym typeface="Proxima Nova"/>
              </a:rPr>
              <a:t>Detailed research questions</a:t>
            </a:r>
            <a:endParaRPr b="1" sz="2300">
              <a:solidFill>
                <a:srgbClr val="666666"/>
              </a:solidFill>
              <a:latin typeface="Proxima Nova"/>
              <a:ea typeface="Proxima Nova"/>
              <a:cs typeface="Proxima Nova"/>
              <a:sym typeface="Proxima Nova"/>
            </a:endParaRPr>
          </a:p>
        </p:txBody>
      </p:sp>
      <p:sp>
        <p:nvSpPr>
          <p:cNvPr id="78" name="Google Shape;78;p14"/>
          <p:cNvSpPr txBox="1"/>
          <p:nvPr/>
        </p:nvSpPr>
        <p:spPr>
          <a:xfrm>
            <a:off x="496525" y="710625"/>
            <a:ext cx="43863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Proxima Nova"/>
                <a:ea typeface="Proxima Nova"/>
                <a:cs typeface="Proxima Nova"/>
                <a:sym typeface="Proxima Nova"/>
              </a:rPr>
              <a:t>Research questions covered:</a:t>
            </a:r>
            <a:endParaRPr b="1" sz="1200">
              <a:solidFill>
                <a:schemeClr val="dk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418725" y="1018850"/>
            <a:ext cx="7831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1"/>
                </a:solidFill>
                <a:latin typeface="Proxima Nova"/>
                <a:ea typeface="Proxima Nova"/>
                <a:cs typeface="Proxima Nova"/>
                <a:sym typeface="Proxima Nova"/>
              </a:rPr>
              <a:t>First Visit: </a:t>
            </a:r>
            <a:endParaRPr b="1" sz="35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3500">
                <a:solidFill>
                  <a:schemeClr val="lt1"/>
                </a:solidFill>
                <a:latin typeface="Proxima Nova"/>
                <a:ea typeface="Proxima Nova"/>
                <a:cs typeface="Proxima Nova"/>
                <a:sym typeface="Proxima Nova"/>
              </a:rPr>
              <a:t>Initial Introduction</a:t>
            </a:r>
            <a:endParaRPr b="1" sz="3500">
              <a:solidFill>
                <a:schemeClr val="lt1"/>
              </a:solidFill>
              <a:latin typeface="Proxima Nova"/>
              <a:ea typeface="Proxima Nova"/>
              <a:cs typeface="Proxima Nova"/>
              <a:sym typeface="Proxima Nova"/>
            </a:endParaRPr>
          </a:p>
        </p:txBody>
      </p:sp>
      <p:pic>
        <p:nvPicPr>
          <p:cNvPr id="85" name="Google Shape;85;p15"/>
          <p:cNvPicPr preferRelativeResize="0"/>
          <p:nvPr/>
        </p:nvPicPr>
        <p:blipFill>
          <a:blip r:embed="rId3">
            <a:alphaModFix/>
          </a:blip>
          <a:stretch>
            <a:fillRect/>
          </a:stretch>
        </p:blipFill>
        <p:spPr>
          <a:xfrm>
            <a:off x="4486700" y="2709775"/>
            <a:ext cx="3167175" cy="1782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6"/>
          <p:cNvSpPr txBox="1"/>
          <p:nvPr/>
        </p:nvSpPr>
        <p:spPr>
          <a:xfrm>
            <a:off x="362900" y="265450"/>
            <a:ext cx="7831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Most Cx miss “Taste of DashPass” at first glance at the homepage</a:t>
            </a:r>
            <a:endParaRPr b="1" sz="2300">
              <a:solidFill>
                <a:schemeClr val="dk1"/>
              </a:solidFill>
              <a:latin typeface="Proxima Nova"/>
              <a:ea typeface="Proxima Nova"/>
              <a:cs typeface="Proxima Nova"/>
              <a:sym typeface="Proxima Nova"/>
            </a:endParaRPr>
          </a:p>
        </p:txBody>
      </p:sp>
      <p:pic>
        <p:nvPicPr>
          <p:cNvPr id="92" name="Google Shape;92;p16"/>
          <p:cNvPicPr preferRelativeResize="0"/>
          <p:nvPr/>
        </p:nvPicPr>
        <p:blipFill rotWithShape="1">
          <a:blip r:embed="rId3">
            <a:alphaModFix/>
          </a:blip>
          <a:srcRect b="0" l="9751" r="8092" t="0"/>
          <a:stretch/>
        </p:blipFill>
        <p:spPr>
          <a:xfrm>
            <a:off x="515300" y="1311500"/>
            <a:ext cx="1543349" cy="3344800"/>
          </a:xfrm>
          <a:prstGeom prst="rect">
            <a:avLst/>
          </a:prstGeom>
          <a:noFill/>
          <a:ln>
            <a:noFill/>
          </a:ln>
        </p:spPr>
      </p:pic>
      <p:sp>
        <p:nvSpPr>
          <p:cNvPr id="93" name="Google Shape;93;p16"/>
          <p:cNvSpPr txBox="1"/>
          <p:nvPr/>
        </p:nvSpPr>
        <p:spPr>
          <a:xfrm>
            <a:off x="2343875" y="3642875"/>
            <a:ext cx="4929000" cy="738900"/>
          </a:xfrm>
          <a:prstGeom prst="rect">
            <a:avLst/>
          </a:prstGeom>
          <a:solidFill>
            <a:srgbClr val="FF0000">
              <a:alpha val="1203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The</a:t>
            </a:r>
            <a:r>
              <a:rPr lang="en" sz="1200">
                <a:latin typeface="Proxima Nova"/>
                <a:ea typeface="Proxima Nova"/>
                <a:cs typeface="Proxima Nova"/>
                <a:sym typeface="Proxima Nova"/>
              </a:rPr>
              <a:t> </a:t>
            </a:r>
            <a:r>
              <a:rPr b="1" lang="en" sz="1200">
                <a:latin typeface="Proxima Nova"/>
                <a:ea typeface="Proxima Nova"/>
                <a:cs typeface="Proxima Nova"/>
                <a:sym typeface="Proxima Nova"/>
              </a:rPr>
              <a:t>“only 6 days left” to save category caught the eye of some Cx</a:t>
            </a:r>
            <a:r>
              <a:rPr lang="en" sz="1200">
                <a:latin typeface="Proxima Nova"/>
                <a:ea typeface="Proxima Nova"/>
                <a:cs typeface="Proxima Nova"/>
                <a:sym typeface="Proxima Nova"/>
              </a:rPr>
              <a:t>, they assumed it was a </a:t>
            </a:r>
            <a:r>
              <a:rPr b="1" lang="en" sz="1200">
                <a:latin typeface="Proxima Nova"/>
                <a:ea typeface="Proxima Nova"/>
                <a:cs typeface="Proxima Nova"/>
                <a:sym typeface="Proxima Nova"/>
              </a:rPr>
              <a:t>collection of Rx that have promotions </a:t>
            </a:r>
            <a:r>
              <a:rPr lang="en" sz="1200">
                <a:latin typeface="Proxima Nova"/>
                <a:ea typeface="Proxima Nova"/>
                <a:cs typeface="Proxima Nova"/>
                <a:sym typeface="Proxima Nova"/>
              </a:rPr>
              <a:t>that are expiring soon</a:t>
            </a:r>
            <a:endParaRPr sz="1200">
              <a:latin typeface="Proxima Nova"/>
              <a:ea typeface="Proxima Nova"/>
              <a:cs typeface="Proxima Nova"/>
              <a:sym typeface="Proxima Nova"/>
            </a:endParaRPr>
          </a:p>
        </p:txBody>
      </p:sp>
      <p:sp>
        <p:nvSpPr>
          <p:cNvPr id="94" name="Google Shape;94;p16"/>
          <p:cNvSpPr/>
          <p:nvPr/>
        </p:nvSpPr>
        <p:spPr>
          <a:xfrm>
            <a:off x="2306375" y="1702100"/>
            <a:ext cx="5004000" cy="1544100"/>
          </a:xfrm>
          <a:prstGeom prst="wedgeRectCallout">
            <a:avLst>
              <a:gd fmla="val -22305" name="adj1"/>
              <a:gd fmla="val 50594" name="adj2"/>
            </a:avLst>
          </a:prstGeom>
          <a:solidFill>
            <a:srgbClr val="00838A">
              <a:alpha val="11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Most Cx </a:t>
            </a:r>
            <a:r>
              <a:rPr b="1" lang="en" sz="1200">
                <a:solidFill>
                  <a:schemeClr val="dk1"/>
                </a:solidFill>
                <a:latin typeface="Proxima Nova"/>
                <a:ea typeface="Proxima Nova"/>
                <a:cs typeface="Proxima Nova"/>
                <a:sym typeface="Proxima Nova"/>
              </a:rPr>
              <a:t>scrolled right past</a:t>
            </a:r>
            <a:r>
              <a:rPr lang="en" sz="1200">
                <a:solidFill>
                  <a:schemeClr val="dk1"/>
                </a:solidFill>
                <a:latin typeface="Proxima Nova"/>
                <a:ea typeface="Proxima Nova"/>
                <a:cs typeface="Proxima Nova"/>
                <a:sym typeface="Proxima Nova"/>
              </a:rPr>
              <a:t> and indicated that was an </a:t>
            </a:r>
            <a:r>
              <a:rPr b="1" lang="en" sz="1200">
                <a:solidFill>
                  <a:schemeClr val="dk1"/>
                </a:solidFill>
                <a:latin typeface="Proxima Nova"/>
                <a:ea typeface="Proxima Nova"/>
                <a:cs typeface="Proxima Nova"/>
                <a:sym typeface="Proxima Nova"/>
              </a:rPr>
              <a:t>ad for DashPass </a:t>
            </a:r>
            <a:r>
              <a:rPr lang="en" sz="1200">
                <a:solidFill>
                  <a:schemeClr val="dk1"/>
                </a:solidFill>
                <a:latin typeface="Proxima Nova"/>
                <a:ea typeface="Proxima Nova"/>
                <a:cs typeface="Proxima Nova"/>
                <a:sym typeface="Proxima Nova"/>
              </a:rPr>
              <a:t>and they see them a lot.  There was the general sentiment that </a:t>
            </a:r>
            <a:r>
              <a:rPr b="1" lang="en" sz="1200">
                <a:solidFill>
                  <a:schemeClr val="dk1"/>
                </a:solidFill>
                <a:latin typeface="Proxima Nova"/>
                <a:ea typeface="Proxima Nova"/>
                <a:cs typeface="Proxima Nova"/>
                <a:sym typeface="Proxima Nova"/>
              </a:rPr>
              <a:t>this is what you “would” get with DashPass</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2 out of 11 Cx </a:t>
            </a:r>
            <a:r>
              <a:rPr b="1" lang="en" sz="1200">
                <a:solidFill>
                  <a:schemeClr val="dk1"/>
                </a:solidFill>
                <a:latin typeface="Proxima Nova"/>
                <a:ea typeface="Proxima Nova"/>
                <a:cs typeface="Proxima Nova"/>
                <a:sym typeface="Proxima Nova"/>
              </a:rPr>
              <a:t>scrolled back to the top after looking through the homepage</a:t>
            </a:r>
            <a:r>
              <a:rPr lang="en" sz="1200">
                <a:solidFill>
                  <a:schemeClr val="dk1"/>
                </a:solidFill>
                <a:latin typeface="Proxima Nova"/>
                <a:ea typeface="Proxima Nova"/>
                <a:cs typeface="Proxima Nova"/>
                <a:sym typeface="Proxima Nova"/>
              </a:rPr>
              <a:t>, they thought that this meant there was a </a:t>
            </a:r>
            <a:r>
              <a:rPr b="1" lang="en" sz="1200">
                <a:solidFill>
                  <a:schemeClr val="dk1"/>
                </a:solidFill>
                <a:latin typeface="Proxima Nova"/>
                <a:ea typeface="Proxima Nova"/>
                <a:cs typeface="Proxima Nova"/>
                <a:sym typeface="Proxima Nova"/>
              </a:rPr>
              <a:t>10% off discount for restaurants that were new on DoorDash</a:t>
            </a:r>
            <a:endParaRPr b="1" sz="1200">
              <a:solidFill>
                <a:schemeClr val="dk1"/>
              </a:solidFill>
              <a:latin typeface="Proxima Nova"/>
              <a:ea typeface="Proxima Nova"/>
              <a:cs typeface="Proxima Nova"/>
              <a:sym typeface="Proxima Nova"/>
            </a:endParaRPr>
          </a:p>
        </p:txBody>
      </p:sp>
      <p:cxnSp>
        <p:nvCxnSpPr>
          <p:cNvPr id="95" name="Google Shape;95;p16"/>
          <p:cNvCxnSpPr>
            <a:endCxn id="94" idx="1"/>
          </p:cNvCxnSpPr>
          <p:nvPr/>
        </p:nvCxnSpPr>
        <p:spPr>
          <a:xfrm flipH="1" rot="10800000">
            <a:off x="1860275" y="2474150"/>
            <a:ext cx="446100" cy="372000"/>
          </a:xfrm>
          <a:prstGeom prst="straightConnector1">
            <a:avLst/>
          </a:prstGeom>
          <a:noFill/>
          <a:ln cap="flat" cmpd="sng" w="9525">
            <a:solidFill>
              <a:srgbClr val="518C8F"/>
            </a:solidFill>
            <a:prstDash val="solid"/>
            <a:round/>
            <a:headEnd len="med" w="med" type="none"/>
            <a:tailEnd len="med" w="med" type="none"/>
          </a:ln>
        </p:spPr>
      </p:cxnSp>
      <p:cxnSp>
        <p:nvCxnSpPr>
          <p:cNvPr id="96" name="Google Shape;96;p16"/>
          <p:cNvCxnSpPr>
            <a:stCxn id="93" idx="1"/>
          </p:cNvCxnSpPr>
          <p:nvPr/>
        </p:nvCxnSpPr>
        <p:spPr>
          <a:xfrm flipH="1">
            <a:off x="1367375" y="4012325"/>
            <a:ext cx="976500" cy="284700"/>
          </a:xfrm>
          <a:prstGeom prst="straightConnector1">
            <a:avLst/>
          </a:prstGeom>
          <a:noFill/>
          <a:ln cap="flat" cmpd="sng" w="9525">
            <a:solidFill>
              <a:srgbClr val="E23208"/>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7"/>
          <p:cNvSpPr txBox="1"/>
          <p:nvPr/>
        </p:nvSpPr>
        <p:spPr>
          <a:xfrm>
            <a:off x="362900" y="265450"/>
            <a:ext cx="73941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DashPass fatigue causes confusion for most of the journey</a:t>
            </a:r>
            <a:endParaRPr b="1" sz="2300">
              <a:solidFill>
                <a:schemeClr val="dk1"/>
              </a:solidFill>
              <a:latin typeface="Proxima Nova"/>
              <a:ea typeface="Proxima Nova"/>
              <a:cs typeface="Proxima Nova"/>
              <a:sym typeface="Proxima Nova"/>
            </a:endParaRPr>
          </a:p>
        </p:txBody>
      </p:sp>
      <p:sp>
        <p:nvSpPr>
          <p:cNvPr id="103" name="Google Shape;103;p17"/>
          <p:cNvSpPr txBox="1"/>
          <p:nvPr/>
        </p:nvSpPr>
        <p:spPr>
          <a:xfrm>
            <a:off x="306925" y="1750650"/>
            <a:ext cx="255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highlight>
                  <a:srgbClr val="FFFFFF"/>
                </a:highlight>
                <a:latin typeface="Proxima Nova"/>
                <a:ea typeface="Proxima Nova"/>
                <a:cs typeface="Proxima Nova"/>
                <a:sym typeface="Proxima Nova"/>
              </a:rPr>
              <a:t>“I t</a:t>
            </a:r>
            <a:r>
              <a:rPr i="1" lang="en" sz="1200">
                <a:solidFill>
                  <a:schemeClr val="dk1"/>
                </a:solidFill>
                <a:highlight>
                  <a:srgbClr val="FFFFFF"/>
                </a:highlight>
                <a:latin typeface="Proxima Nova"/>
                <a:ea typeface="Proxima Nova"/>
                <a:cs typeface="Proxima Nova"/>
                <a:sym typeface="Proxima Nova"/>
              </a:rPr>
              <a:t>hink this is </a:t>
            </a:r>
            <a:r>
              <a:rPr b="1" i="1" lang="en" sz="1200">
                <a:solidFill>
                  <a:schemeClr val="accent5"/>
                </a:solidFill>
                <a:highlight>
                  <a:srgbClr val="FFFFFF"/>
                </a:highlight>
                <a:latin typeface="Proxima Nova"/>
                <a:ea typeface="Proxima Nova"/>
                <a:cs typeface="Proxima Nova"/>
                <a:sym typeface="Proxima Nova"/>
              </a:rPr>
              <a:t>maybe a free trial of dashpass</a:t>
            </a:r>
            <a:r>
              <a:rPr i="1" lang="en" sz="1200">
                <a:solidFill>
                  <a:schemeClr val="dk1"/>
                </a:solidFill>
                <a:highlight>
                  <a:srgbClr val="FFFFFF"/>
                </a:highlight>
                <a:latin typeface="Proxima Nova"/>
                <a:ea typeface="Proxima Nova"/>
                <a:cs typeface="Proxima Nova"/>
                <a:sym typeface="Proxima Nova"/>
              </a:rPr>
              <a:t> for a week, probably one week.”</a:t>
            </a:r>
            <a:endParaRPr i="1" sz="1200">
              <a:latin typeface="Proxima Nova"/>
              <a:ea typeface="Proxima Nova"/>
              <a:cs typeface="Proxima Nova"/>
              <a:sym typeface="Proxima Nova"/>
            </a:endParaRPr>
          </a:p>
        </p:txBody>
      </p:sp>
      <p:sp>
        <p:nvSpPr>
          <p:cNvPr id="104" name="Google Shape;104;p17"/>
          <p:cNvSpPr txBox="1"/>
          <p:nvPr/>
        </p:nvSpPr>
        <p:spPr>
          <a:xfrm>
            <a:off x="1369400" y="2535475"/>
            <a:ext cx="2620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highlight>
                  <a:srgbClr val="FFFFFF"/>
                </a:highlight>
                <a:latin typeface="Proxima Nova"/>
                <a:ea typeface="Proxima Nova"/>
                <a:cs typeface="Proxima Nova"/>
                <a:sym typeface="Proxima Nova"/>
              </a:rPr>
              <a:t>There it says there is a</a:t>
            </a:r>
            <a:r>
              <a:rPr b="1" i="1" lang="en" sz="1200">
                <a:solidFill>
                  <a:schemeClr val="accent5"/>
                </a:solidFill>
                <a:highlight>
                  <a:srgbClr val="FFFFFF"/>
                </a:highlight>
                <a:latin typeface="Proxima Nova"/>
                <a:ea typeface="Proxima Nova"/>
                <a:cs typeface="Proxima Nova"/>
                <a:sym typeface="Proxima Nova"/>
              </a:rPr>
              <a:t> trial of DashPass, I see that everywhere in the app</a:t>
            </a:r>
            <a:r>
              <a:rPr i="1" lang="en" sz="1200">
                <a:solidFill>
                  <a:schemeClr val="dk1"/>
                </a:solidFill>
                <a:highlight>
                  <a:srgbClr val="FFFFFF"/>
                </a:highlight>
                <a:latin typeface="Proxima Nova"/>
                <a:ea typeface="Proxima Nova"/>
                <a:cs typeface="Proxima Nova"/>
                <a:sym typeface="Proxima Nova"/>
              </a:rPr>
              <a:t>.  I see the DashPass symbol, I’m familiar with it.</a:t>
            </a:r>
            <a:endParaRPr i="1" sz="1200">
              <a:latin typeface="Proxima Nova"/>
              <a:ea typeface="Proxima Nova"/>
              <a:cs typeface="Proxima Nova"/>
              <a:sym typeface="Proxima Nova"/>
            </a:endParaRPr>
          </a:p>
        </p:txBody>
      </p:sp>
      <p:sp>
        <p:nvSpPr>
          <p:cNvPr id="105" name="Google Shape;105;p17"/>
          <p:cNvSpPr txBox="1"/>
          <p:nvPr/>
        </p:nvSpPr>
        <p:spPr>
          <a:xfrm>
            <a:off x="3473300" y="1750650"/>
            <a:ext cx="2270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highlight>
                  <a:srgbClr val="FFFFFF"/>
                </a:highlight>
                <a:latin typeface="Proxima Nova"/>
                <a:ea typeface="Proxima Nova"/>
                <a:cs typeface="Proxima Nova"/>
                <a:sym typeface="Proxima Nova"/>
              </a:rPr>
              <a:t>“</a:t>
            </a:r>
            <a:r>
              <a:rPr b="1" i="1" lang="en" sz="1200">
                <a:solidFill>
                  <a:schemeClr val="accent5"/>
                </a:solidFill>
                <a:highlight>
                  <a:srgbClr val="FFFFFF"/>
                </a:highlight>
                <a:latin typeface="Proxima Nova"/>
                <a:ea typeface="Proxima Nova"/>
                <a:cs typeface="Proxima Nova"/>
                <a:sym typeface="Proxima Nova"/>
              </a:rPr>
              <a:t>I don’t pay much</a:t>
            </a:r>
            <a:r>
              <a:rPr b="1" i="1" lang="en" sz="1200">
                <a:solidFill>
                  <a:schemeClr val="accent5"/>
                </a:solidFill>
                <a:highlight>
                  <a:srgbClr val="FFFFFF"/>
                </a:highlight>
                <a:latin typeface="Proxima Nova"/>
                <a:ea typeface="Proxima Nova"/>
                <a:cs typeface="Proxima Nova"/>
                <a:sym typeface="Proxima Nova"/>
              </a:rPr>
              <a:t> attention to DashPass </a:t>
            </a:r>
            <a:r>
              <a:rPr i="1" lang="en" sz="1200">
                <a:solidFill>
                  <a:schemeClr val="dk1"/>
                </a:solidFill>
                <a:highlight>
                  <a:srgbClr val="FFFFFF"/>
                </a:highlight>
                <a:latin typeface="Proxima Nova"/>
                <a:ea typeface="Proxima Nova"/>
                <a:cs typeface="Proxima Nova"/>
                <a:sym typeface="Proxima Nova"/>
              </a:rPr>
              <a:t>because of where I moved and I don’t order enough”</a:t>
            </a:r>
            <a:endParaRPr i="1" sz="1200">
              <a:latin typeface="Proxima Nova"/>
              <a:ea typeface="Proxima Nova"/>
              <a:cs typeface="Proxima Nova"/>
              <a:sym typeface="Proxima Nova"/>
            </a:endParaRPr>
          </a:p>
        </p:txBody>
      </p:sp>
      <p:sp>
        <p:nvSpPr>
          <p:cNvPr id="106" name="Google Shape;106;p17"/>
          <p:cNvSpPr txBox="1"/>
          <p:nvPr/>
        </p:nvSpPr>
        <p:spPr>
          <a:xfrm>
            <a:off x="6351975" y="1750650"/>
            <a:ext cx="19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highlight>
                  <a:srgbClr val="FFFFFF"/>
                </a:highlight>
                <a:latin typeface="Proxima Nova"/>
                <a:ea typeface="Proxima Nova"/>
                <a:cs typeface="Proxima Nova"/>
                <a:sym typeface="Proxima Nova"/>
              </a:rPr>
              <a:t>“This is showing it to me </a:t>
            </a:r>
            <a:r>
              <a:rPr b="1" i="1" lang="en" sz="1200">
                <a:solidFill>
                  <a:schemeClr val="accent5"/>
                </a:solidFill>
                <a:highlight>
                  <a:srgbClr val="FFFFFF"/>
                </a:highlight>
                <a:latin typeface="Proxima Nova"/>
                <a:ea typeface="Proxima Nova"/>
                <a:cs typeface="Proxima Nova"/>
                <a:sym typeface="Proxima Nova"/>
              </a:rPr>
              <a:t>as if I had DashPass</a:t>
            </a:r>
            <a:r>
              <a:rPr i="1" lang="en" sz="1200">
                <a:solidFill>
                  <a:schemeClr val="dk1"/>
                </a:solidFill>
                <a:highlight>
                  <a:srgbClr val="FFFFFF"/>
                </a:highlight>
                <a:latin typeface="Proxima Nova"/>
                <a:ea typeface="Proxima Nova"/>
                <a:cs typeface="Proxima Nova"/>
                <a:sym typeface="Proxima Nova"/>
              </a:rPr>
              <a:t>”</a:t>
            </a:r>
            <a:endParaRPr i="1" sz="1200">
              <a:latin typeface="Proxima Nova"/>
              <a:ea typeface="Proxima Nova"/>
              <a:cs typeface="Proxima Nova"/>
              <a:sym typeface="Proxima Nova"/>
            </a:endParaRPr>
          </a:p>
        </p:txBody>
      </p:sp>
      <p:sp>
        <p:nvSpPr>
          <p:cNvPr id="107" name="Google Shape;107;p17"/>
          <p:cNvSpPr txBox="1"/>
          <p:nvPr/>
        </p:nvSpPr>
        <p:spPr>
          <a:xfrm>
            <a:off x="5013275" y="2535475"/>
            <a:ext cx="274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highlight>
                  <a:srgbClr val="FFFFFF"/>
                </a:highlight>
                <a:latin typeface="Proxima Nova"/>
                <a:ea typeface="Proxima Nova"/>
                <a:cs typeface="Proxima Nova"/>
                <a:sym typeface="Proxima Nova"/>
              </a:rPr>
              <a:t>“</a:t>
            </a:r>
            <a:r>
              <a:rPr b="1" i="1" lang="en" sz="1200">
                <a:solidFill>
                  <a:schemeClr val="accent5"/>
                </a:solidFill>
                <a:highlight>
                  <a:srgbClr val="FFFFFF"/>
                </a:highlight>
                <a:latin typeface="Proxima Nova"/>
                <a:ea typeface="Proxima Nova"/>
                <a:cs typeface="Proxima Nova"/>
                <a:sym typeface="Proxima Nova"/>
              </a:rPr>
              <a:t>Did I sign up for a trial of DashPass </a:t>
            </a:r>
            <a:r>
              <a:rPr i="1" lang="en" sz="1200">
                <a:solidFill>
                  <a:schemeClr val="dk1"/>
                </a:solidFill>
                <a:highlight>
                  <a:srgbClr val="FFFFFF"/>
                </a:highlight>
                <a:latin typeface="Proxima Nova"/>
                <a:ea typeface="Proxima Nova"/>
                <a:cs typeface="Proxima Nova"/>
                <a:sym typeface="Proxima Nova"/>
              </a:rPr>
              <a:t>I didn't want to do that?  I'm getting something I didn't know I was supposed </a:t>
            </a:r>
            <a:r>
              <a:rPr i="1" lang="en" sz="1200">
                <a:solidFill>
                  <a:schemeClr val="dk1"/>
                </a:solidFill>
                <a:highlight>
                  <a:srgbClr val="FFFFFF"/>
                </a:highlight>
                <a:latin typeface="Proxima Nova"/>
                <a:ea typeface="Proxima Nova"/>
                <a:cs typeface="Proxima Nova"/>
                <a:sym typeface="Proxima Nova"/>
              </a:rPr>
              <a:t>to</a:t>
            </a:r>
            <a:r>
              <a:rPr i="1" lang="en" sz="1200">
                <a:solidFill>
                  <a:schemeClr val="dk1"/>
                </a:solidFill>
                <a:highlight>
                  <a:srgbClr val="FFFFFF"/>
                </a:highlight>
                <a:latin typeface="Proxima Nova"/>
                <a:ea typeface="Proxima Nova"/>
                <a:cs typeface="Proxima Nova"/>
                <a:sym typeface="Proxima Nova"/>
              </a:rPr>
              <a:t> be getting.”</a:t>
            </a:r>
            <a:endParaRPr i="1" sz="1200">
              <a:latin typeface="Proxima Nova"/>
              <a:ea typeface="Proxima Nova"/>
              <a:cs typeface="Proxima Nova"/>
              <a:sym typeface="Proxima Nova"/>
            </a:endParaRPr>
          </a:p>
        </p:txBody>
      </p:sp>
      <p:sp>
        <p:nvSpPr>
          <p:cNvPr id="108" name="Google Shape;108;p17"/>
          <p:cNvSpPr txBox="1"/>
          <p:nvPr/>
        </p:nvSpPr>
        <p:spPr>
          <a:xfrm>
            <a:off x="306925" y="1296400"/>
            <a:ext cx="543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highlight>
                  <a:srgbClr val="FFFFFF"/>
                </a:highlight>
                <a:latin typeface="Proxima Nova"/>
                <a:ea typeface="Proxima Nova"/>
                <a:cs typeface="Proxima Nova"/>
                <a:sym typeface="Proxima Nova"/>
              </a:rPr>
              <a:t>Cx reactions to </a:t>
            </a:r>
            <a:r>
              <a:rPr b="1" lang="en" sz="1200">
                <a:solidFill>
                  <a:schemeClr val="dk1"/>
                </a:solidFill>
                <a:highlight>
                  <a:srgbClr val="FFFFFF"/>
                </a:highlight>
                <a:latin typeface="Proxima Nova"/>
                <a:ea typeface="Proxima Nova"/>
                <a:cs typeface="Proxima Nova"/>
                <a:sym typeface="Proxima Nova"/>
              </a:rPr>
              <a:t>initial</a:t>
            </a:r>
            <a:r>
              <a:rPr b="1" lang="en" sz="1200">
                <a:solidFill>
                  <a:schemeClr val="dk1"/>
                </a:solidFill>
                <a:highlight>
                  <a:srgbClr val="FFFFFF"/>
                </a:highlight>
                <a:latin typeface="Proxima Nova"/>
                <a:ea typeface="Proxima Nova"/>
                <a:cs typeface="Proxima Nova"/>
                <a:sym typeface="Proxima Nova"/>
              </a:rPr>
              <a:t>  homepage and store page:</a:t>
            </a:r>
            <a:endParaRPr b="1" sz="1200">
              <a:latin typeface="Proxima Nova"/>
              <a:ea typeface="Proxima Nova"/>
              <a:cs typeface="Proxima Nova"/>
              <a:sym typeface="Proxima Nova"/>
            </a:endParaRPr>
          </a:p>
        </p:txBody>
      </p:sp>
      <p:sp>
        <p:nvSpPr>
          <p:cNvPr id="109" name="Google Shape;109;p17"/>
          <p:cNvSpPr txBox="1"/>
          <p:nvPr/>
        </p:nvSpPr>
        <p:spPr>
          <a:xfrm>
            <a:off x="884700" y="4018300"/>
            <a:ext cx="7933800" cy="554100"/>
          </a:xfrm>
          <a:prstGeom prst="rect">
            <a:avLst/>
          </a:prstGeom>
          <a:solidFill>
            <a:srgbClr val="D8DEE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We </a:t>
            </a:r>
            <a:r>
              <a:rPr b="1" lang="en" sz="1200">
                <a:solidFill>
                  <a:schemeClr val="dk1"/>
                </a:solidFill>
                <a:latin typeface="Proxima Nova"/>
                <a:ea typeface="Proxima Nova"/>
                <a:cs typeface="Proxima Nova"/>
                <a:sym typeface="Proxima Nova"/>
              </a:rPr>
              <a:t>should</a:t>
            </a:r>
            <a:r>
              <a:rPr b="1" lang="en" sz="1200">
                <a:solidFill>
                  <a:schemeClr val="dk1"/>
                </a:solidFill>
                <a:latin typeface="Proxima Nova"/>
                <a:ea typeface="Proxima Nova"/>
                <a:cs typeface="Proxima Nova"/>
                <a:sym typeface="Proxima Nova"/>
              </a:rPr>
              <a:t> consider excluding DashPass from at least the initial introductions to the offer, otherwise we risk Cx ignoring it all together.  UXR recommends A/B testing a branded and unbranded version.</a:t>
            </a:r>
            <a:endParaRPr b="1" sz="1200">
              <a:solidFill>
                <a:schemeClr val="dk1"/>
              </a:solidFill>
              <a:latin typeface="Proxima Nova"/>
              <a:ea typeface="Proxima Nova"/>
              <a:cs typeface="Proxima Nova"/>
              <a:sym typeface="Proxima Nova"/>
            </a:endParaRPr>
          </a:p>
        </p:txBody>
      </p:sp>
      <p:pic>
        <p:nvPicPr>
          <p:cNvPr id="110" name="Google Shape;110;p17"/>
          <p:cNvPicPr preferRelativeResize="0"/>
          <p:nvPr/>
        </p:nvPicPr>
        <p:blipFill>
          <a:blip r:embed="rId3">
            <a:alphaModFix/>
          </a:blip>
          <a:stretch>
            <a:fillRect/>
          </a:stretch>
        </p:blipFill>
        <p:spPr>
          <a:xfrm>
            <a:off x="152900" y="3939713"/>
            <a:ext cx="632676" cy="632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idx="12" type="sldNum"/>
          </p:nvPr>
        </p:nvSpPr>
        <p:spPr>
          <a:xfrm>
            <a:off x="7870058" y="45108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18"/>
          <p:cNvSpPr txBox="1"/>
          <p:nvPr/>
        </p:nvSpPr>
        <p:spPr>
          <a:xfrm>
            <a:off x="2132024" y="3986500"/>
            <a:ext cx="6650100" cy="554100"/>
          </a:xfrm>
          <a:prstGeom prst="rect">
            <a:avLst/>
          </a:prstGeom>
          <a:solidFill>
            <a:srgbClr val="D8DEE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The look and feel of the savings </a:t>
            </a:r>
            <a:r>
              <a:rPr b="1" lang="en" sz="1200">
                <a:solidFill>
                  <a:schemeClr val="dk1"/>
                </a:solidFill>
                <a:latin typeface="Proxima Nova"/>
                <a:ea typeface="Proxima Nova"/>
                <a:cs typeface="Proxima Nova"/>
                <a:sym typeface="Proxima Nova"/>
              </a:rPr>
              <a:t>announcement</a:t>
            </a:r>
            <a:r>
              <a:rPr b="1" lang="en" sz="1200">
                <a:solidFill>
                  <a:schemeClr val="dk1"/>
                </a:solidFill>
                <a:latin typeface="Proxima Nova"/>
                <a:ea typeface="Proxima Nova"/>
                <a:cs typeface="Proxima Nova"/>
                <a:sym typeface="Proxima Nova"/>
              </a:rPr>
              <a:t> feels too much like a banner ad for DashPass.  Additionally the connection to “taste of” is getting lost and needs to be more prominent</a:t>
            </a:r>
            <a:endParaRPr b="1" sz="1200">
              <a:solidFill>
                <a:schemeClr val="dk1"/>
              </a:solidFill>
              <a:latin typeface="Proxima Nova"/>
              <a:ea typeface="Proxima Nova"/>
              <a:cs typeface="Proxima Nova"/>
              <a:sym typeface="Proxima Nova"/>
            </a:endParaRPr>
          </a:p>
        </p:txBody>
      </p:sp>
      <p:sp>
        <p:nvSpPr>
          <p:cNvPr id="117" name="Google Shape;117;p18"/>
          <p:cNvSpPr txBox="1"/>
          <p:nvPr/>
        </p:nvSpPr>
        <p:spPr>
          <a:xfrm>
            <a:off x="362900" y="113050"/>
            <a:ext cx="7905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Cx noticed the banner at checkout clearly, though </a:t>
            </a:r>
            <a:r>
              <a:rPr b="1" lang="en" sz="2300">
                <a:solidFill>
                  <a:schemeClr val="dk1"/>
                </a:solidFill>
                <a:latin typeface="Proxima Nova"/>
                <a:ea typeface="Proxima Nova"/>
                <a:cs typeface="Proxima Nova"/>
                <a:sym typeface="Proxima Nova"/>
              </a:rPr>
              <a:t>interpretation</a:t>
            </a:r>
            <a:r>
              <a:rPr b="1" lang="en" sz="2300">
                <a:solidFill>
                  <a:schemeClr val="dk1"/>
                </a:solidFill>
                <a:latin typeface="Proxima Nova"/>
                <a:ea typeface="Proxima Nova"/>
                <a:cs typeface="Proxima Nova"/>
                <a:sym typeface="Proxima Nova"/>
              </a:rPr>
              <a:t> of that banner was mixed</a:t>
            </a:r>
            <a:endParaRPr b="1" sz="2300">
              <a:solidFill>
                <a:schemeClr val="dk1"/>
              </a:solidFill>
              <a:latin typeface="Proxima Nova"/>
              <a:ea typeface="Proxima Nova"/>
              <a:cs typeface="Proxima Nova"/>
              <a:sym typeface="Proxima Nova"/>
            </a:endParaRPr>
          </a:p>
        </p:txBody>
      </p:sp>
      <p:pic>
        <p:nvPicPr>
          <p:cNvPr id="118" name="Google Shape;118;p18"/>
          <p:cNvPicPr preferRelativeResize="0"/>
          <p:nvPr/>
        </p:nvPicPr>
        <p:blipFill>
          <a:blip r:embed="rId3">
            <a:alphaModFix/>
          </a:blip>
          <a:stretch>
            <a:fillRect/>
          </a:stretch>
        </p:blipFill>
        <p:spPr>
          <a:xfrm>
            <a:off x="301225" y="1308750"/>
            <a:ext cx="1717124" cy="3477724"/>
          </a:xfrm>
          <a:prstGeom prst="rect">
            <a:avLst/>
          </a:prstGeom>
          <a:noFill/>
          <a:ln>
            <a:noFill/>
          </a:ln>
        </p:spPr>
      </p:pic>
      <p:sp>
        <p:nvSpPr>
          <p:cNvPr id="119" name="Google Shape;119;p18"/>
          <p:cNvSpPr/>
          <p:nvPr/>
        </p:nvSpPr>
        <p:spPr>
          <a:xfrm>
            <a:off x="81925" y="3573400"/>
            <a:ext cx="2083500" cy="641700"/>
          </a:xfrm>
          <a:prstGeom prst="ellipse">
            <a:avLst/>
          </a:prstGeom>
          <a:noFill/>
          <a:ln cap="flat" cmpd="sng" w="28575">
            <a:solidFill>
              <a:srgbClr val="E232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txBox="1"/>
          <p:nvPr/>
        </p:nvSpPr>
        <p:spPr>
          <a:xfrm>
            <a:off x="2182728" y="1376500"/>
            <a:ext cx="5394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Proxima Nova"/>
                <a:ea typeface="Proxima Nova"/>
                <a:cs typeface="Proxima Nova"/>
                <a:sym typeface="Proxima Nova"/>
              </a:rPr>
              <a:t>Cx reactions:</a:t>
            </a:r>
            <a:endParaRPr b="1" sz="1300">
              <a:latin typeface="Proxima Nova"/>
              <a:ea typeface="Proxima Nova"/>
              <a:cs typeface="Proxima Nova"/>
              <a:sym typeface="Proxima Nova"/>
            </a:endParaRPr>
          </a:p>
        </p:txBody>
      </p:sp>
      <p:sp>
        <p:nvSpPr>
          <p:cNvPr id="121" name="Google Shape;121;p18"/>
          <p:cNvSpPr txBox="1"/>
          <p:nvPr/>
        </p:nvSpPr>
        <p:spPr>
          <a:xfrm>
            <a:off x="2130575" y="2207950"/>
            <a:ext cx="17013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Proxima Nova"/>
              <a:ea typeface="Proxima Nova"/>
              <a:cs typeface="Proxima Nova"/>
              <a:sym typeface="Proxima Nova"/>
            </a:endParaRPr>
          </a:p>
        </p:txBody>
      </p:sp>
      <p:sp>
        <p:nvSpPr>
          <p:cNvPr id="122" name="Google Shape;122;p18"/>
          <p:cNvSpPr txBox="1"/>
          <p:nvPr/>
        </p:nvSpPr>
        <p:spPr>
          <a:xfrm>
            <a:off x="5433897" y="2207950"/>
            <a:ext cx="17013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Proxima Nova"/>
              <a:ea typeface="Proxima Nova"/>
              <a:cs typeface="Proxima Nova"/>
              <a:sym typeface="Proxima Nova"/>
            </a:endParaRPr>
          </a:p>
        </p:txBody>
      </p:sp>
      <p:sp>
        <p:nvSpPr>
          <p:cNvPr id="123" name="Google Shape;123;p18"/>
          <p:cNvSpPr txBox="1"/>
          <p:nvPr/>
        </p:nvSpPr>
        <p:spPr>
          <a:xfrm>
            <a:off x="3824086" y="2207950"/>
            <a:ext cx="17013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Proxima Nova"/>
              <a:ea typeface="Proxima Nova"/>
              <a:cs typeface="Proxima Nova"/>
              <a:sym typeface="Proxima Nova"/>
            </a:endParaRPr>
          </a:p>
        </p:txBody>
      </p:sp>
      <p:sp>
        <p:nvSpPr>
          <p:cNvPr id="124" name="Google Shape;124;p18"/>
          <p:cNvSpPr txBox="1"/>
          <p:nvPr/>
        </p:nvSpPr>
        <p:spPr>
          <a:xfrm>
            <a:off x="3953025" y="3147000"/>
            <a:ext cx="17013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3008"/>
              </a:solidFill>
              <a:latin typeface="Proxima Nova"/>
              <a:ea typeface="Proxima Nova"/>
              <a:cs typeface="Proxima Nova"/>
              <a:sym typeface="Proxima Nova"/>
            </a:endParaRPr>
          </a:p>
        </p:txBody>
      </p:sp>
      <p:sp>
        <p:nvSpPr>
          <p:cNvPr id="125" name="Google Shape;125;p18"/>
          <p:cNvSpPr txBox="1"/>
          <p:nvPr/>
        </p:nvSpPr>
        <p:spPr>
          <a:xfrm>
            <a:off x="5509800" y="3147000"/>
            <a:ext cx="17013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3008"/>
              </a:solidFill>
              <a:latin typeface="Proxima Nova"/>
              <a:ea typeface="Proxima Nova"/>
              <a:cs typeface="Proxima Nova"/>
              <a:sym typeface="Proxima Nova"/>
            </a:endParaRPr>
          </a:p>
        </p:txBody>
      </p:sp>
      <p:sp>
        <p:nvSpPr>
          <p:cNvPr id="126" name="Google Shape;126;p18"/>
          <p:cNvSpPr txBox="1"/>
          <p:nvPr/>
        </p:nvSpPr>
        <p:spPr>
          <a:xfrm>
            <a:off x="7210050" y="3147000"/>
            <a:ext cx="17013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3008"/>
              </a:solidFill>
              <a:latin typeface="Proxima Nova"/>
              <a:ea typeface="Proxima Nova"/>
              <a:cs typeface="Proxima Nova"/>
              <a:sym typeface="Proxima Nova"/>
            </a:endParaRPr>
          </a:p>
        </p:txBody>
      </p:sp>
      <p:sp>
        <p:nvSpPr>
          <p:cNvPr id="127" name="Google Shape;127;p18"/>
          <p:cNvSpPr txBox="1"/>
          <p:nvPr/>
        </p:nvSpPr>
        <p:spPr>
          <a:xfrm>
            <a:off x="2208575" y="1755775"/>
            <a:ext cx="3063300" cy="3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Proxima Nova"/>
              <a:ea typeface="Proxima Nova"/>
              <a:cs typeface="Proxima Nova"/>
              <a:sym typeface="Proxima Nova"/>
            </a:endParaRPr>
          </a:p>
        </p:txBody>
      </p:sp>
      <p:sp>
        <p:nvSpPr>
          <p:cNvPr id="128" name="Google Shape;128;p18"/>
          <p:cNvSpPr txBox="1"/>
          <p:nvPr/>
        </p:nvSpPr>
        <p:spPr>
          <a:xfrm>
            <a:off x="5538300" y="1758275"/>
            <a:ext cx="3063300" cy="3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Proxima Nova"/>
              <a:ea typeface="Proxima Nova"/>
              <a:cs typeface="Proxima Nova"/>
              <a:sym typeface="Proxima Nova"/>
            </a:endParaRPr>
          </a:p>
        </p:txBody>
      </p:sp>
      <p:graphicFrame>
        <p:nvGraphicFramePr>
          <p:cNvPr id="129" name="Google Shape;129;p18"/>
          <p:cNvGraphicFramePr/>
          <p:nvPr/>
        </p:nvGraphicFramePr>
        <p:xfrm>
          <a:off x="2165425" y="1965600"/>
          <a:ext cx="3000000" cy="3000000"/>
        </p:xfrm>
        <a:graphic>
          <a:graphicData uri="http://schemas.openxmlformats.org/drawingml/2006/table">
            <a:tbl>
              <a:tblPr>
                <a:noFill/>
                <a:tableStyleId>{1B1B8292-FB1B-4DBC-96C4-BF4785BB7D77}</a:tableStyleId>
              </a:tblPr>
              <a:tblGrid>
                <a:gridCol w="1645825"/>
                <a:gridCol w="1645825"/>
                <a:gridCol w="1645825"/>
                <a:gridCol w="1645825"/>
              </a:tblGrid>
              <a:tr h="548625">
                <a:tc gridSpan="2">
                  <a:txBody>
                    <a:bodyPr/>
                    <a:lstStyle/>
                    <a:p>
                      <a:pPr indent="0" lvl="0" marL="0" rtl="0" algn="ctr">
                        <a:spcBef>
                          <a:spcPts val="0"/>
                        </a:spcBef>
                        <a:spcAft>
                          <a:spcPts val="0"/>
                        </a:spcAft>
                        <a:buNone/>
                      </a:pPr>
                      <a:r>
                        <a:rPr b="1" lang="en" sz="1200">
                          <a:solidFill>
                            <a:srgbClr val="FF3008"/>
                          </a:solidFill>
                          <a:latin typeface="Proxima Nova"/>
                          <a:ea typeface="Proxima Nova"/>
                          <a:cs typeface="Proxima Nova"/>
                          <a:sym typeface="Proxima Nova"/>
                        </a:rPr>
                        <a:t>I have or need DashPass</a:t>
                      </a:r>
                      <a:endParaRPr>
                        <a:solidFill>
                          <a:srgbClr val="FF3008"/>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hMerge="1"/>
                <a:tc gridSpan="2">
                  <a:txBody>
                    <a:bodyPr/>
                    <a:lstStyle/>
                    <a:p>
                      <a:pPr indent="0" lvl="0" marL="0" rtl="0" algn="ctr">
                        <a:spcBef>
                          <a:spcPts val="0"/>
                        </a:spcBef>
                        <a:spcAft>
                          <a:spcPts val="0"/>
                        </a:spcAft>
                        <a:buNone/>
                      </a:pPr>
                      <a:r>
                        <a:rPr b="1" lang="en" sz="1200">
                          <a:solidFill>
                            <a:srgbClr val="00838A"/>
                          </a:solidFill>
                          <a:latin typeface="Proxima Nova"/>
                          <a:ea typeface="Proxima Nova"/>
                          <a:cs typeface="Proxima Nova"/>
                          <a:sym typeface="Proxima Nova"/>
                        </a:rPr>
                        <a:t>I received savings</a:t>
                      </a:r>
                      <a:endParaRPr b="1" sz="1200">
                        <a:solidFill>
                          <a:srgbClr val="00838A"/>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hMerge="1"/>
              </a:tr>
              <a:tr h="761975">
                <a:tc>
                  <a:txBody>
                    <a:bodyPr/>
                    <a:lstStyle/>
                    <a:p>
                      <a:pPr indent="0" lvl="0" marL="0" rtl="0" algn="ctr">
                        <a:spcBef>
                          <a:spcPts val="0"/>
                        </a:spcBef>
                        <a:spcAft>
                          <a:spcPts val="0"/>
                        </a:spcAft>
                        <a:buClr>
                          <a:schemeClr val="dk1"/>
                        </a:buClr>
                        <a:buSzPts val="1100"/>
                        <a:buFont typeface="Arial"/>
                        <a:buNone/>
                      </a:pPr>
                      <a:r>
                        <a:rPr i="1" lang="en" sz="1100">
                          <a:solidFill>
                            <a:schemeClr val="dk1"/>
                          </a:solidFill>
                          <a:latin typeface="Proxima Nova"/>
                          <a:ea typeface="Proxima Nova"/>
                          <a:cs typeface="Proxima Nova"/>
                          <a:sym typeface="Proxima Nova"/>
                        </a:rPr>
                        <a:t>This is telling me how much I would save if I had DashPass</a:t>
                      </a:r>
                      <a:endParaRPr i="1" sz="1100"/>
                    </a:p>
                  </a:txBody>
                  <a:tcPr marT="91425" marB="91425" marR="91425" marL="91425" anchor="ct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i="1" lang="en" sz="1100">
                          <a:solidFill>
                            <a:schemeClr val="dk1"/>
                          </a:solidFill>
                          <a:latin typeface="Proxima Nova"/>
                          <a:ea typeface="Proxima Nova"/>
                          <a:cs typeface="Proxima Nova"/>
                          <a:sym typeface="Proxima Nova"/>
                        </a:rPr>
                        <a:t>Did I sign up for a DashPass trial?</a:t>
                      </a:r>
                      <a:endParaRPr i="1" sz="1100"/>
                    </a:p>
                  </a:txBody>
                  <a:tcPr marT="91425" marB="91425" marR="91425" marL="91425" anchor="ct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i="1" lang="en" sz="1100">
                          <a:solidFill>
                            <a:schemeClr val="dk1"/>
                          </a:solidFill>
                          <a:latin typeface="Proxima Nova"/>
                          <a:ea typeface="Proxima Nova"/>
                          <a:cs typeface="Proxima Nova"/>
                          <a:sym typeface="Proxima Nova"/>
                        </a:rPr>
                        <a:t>It looks like a promo was maybe applied</a:t>
                      </a:r>
                      <a:endParaRPr i="1" sz="1100"/>
                    </a:p>
                  </a:txBody>
                  <a:tcPr marT="91425" marB="91425" marR="91425" marL="91425" anchor="ct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i="1" lang="en" sz="1100">
                          <a:solidFill>
                            <a:schemeClr val="dk1"/>
                          </a:solidFill>
                          <a:latin typeface="Proxima Nova"/>
                          <a:ea typeface="Proxima Nova"/>
                          <a:cs typeface="Proxima Nova"/>
                          <a:sym typeface="Proxima Nova"/>
                        </a:rPr>
                        <a:t>I’m saving because of taste of DashPass</a:t>
                      </a:r>
                      <a:endParaRPr i="1" sz="1100"/>
                    </a:p>
                  </a:txBody>
                  <a:tcPr marT="91425" marB="91425" marR="91425" marL="91425" anchor="ct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r>
              <a:tr h="548625">
                <a:tc>
                  <a:txBody>
                    <a:bodyPr/>
                    <a:lstStyle/>
                    <a:p>
                      <a:pPr indent="0" lvl="0" marL="0" rtl="0" algn="ctr">
                        <a:spcBef>
                          <a:spcPts val="0"/>
                        </a:spcBef>
                        <a:spcAft>
                          <a:spcPts val="0"/>
                        </a:spcAft>
                        <a:buClr>
                          <a:schemeClr val="dk1"/>
                        </a:buClr>
                        <a:buSzPts val="1100"/>
                        <a:buFont typeface="Arial"/>
                        <a:buNone/>
                      </a:pPr>
                      <a:r>
                        <a:rPr b="1" lang="en" sz="1200">
                          <a:solidFill>
                            <a:srgbClr val="FF3008"/>
                          </a:solidFill>
                          <a:latin typeface="Proxima Nova"/>
                          <a:ea typeface="Proxima Nova"/>
                          <a:cs typeface="Proxima Nova"/>
                          <a:sym typeface="Proxima Nova"/>
                        </a:rPr>
                        <a:t>3 out of 11 Cx</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rgbClr val="FF3008"/>
                          </a:solidFill>
                          <a:latin typeface="Proxima Nova"/>
                          <a:ea typeface="Proxima Nova"/>
                          <a:cs typeface="Proxima Nova"/>
                          <a:sym typeface="Proxima Nova"/>
                        </a:rPr>
                        <a:t>4 out of 11 Cx</a:t>
                      </a:r>
                      <a:endParaRPr b="1" sz="1200">
                        <a:solidFill>
                          <a:schemeClr val="dk1"/>
                        </a:solidFill>
                        <a:latin typeface="Proxima Nova"/>
                        <a:ea typeface="Proxima Nova"/>
                        <a:cs typeface="Proxima Nova"/>
                        <a:sym typeface="Proxima Nov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rgbClr val="00838A"/>
                          </a:solidFill>
                          <a:latin typeface="Proxima Nova"/>
                          <a:ea typeface="Proxima Nova"/>
                          <a:cs typeface="Proxima Nova"/>
                          <a:sym typeface="Proxima Nova"/>
                        </a:rPr>
                        <a:t>2 out of 11 Cx</a:t>
                      </a:r>
                      <a:endParaRPr b="1" sz="1200">
                        <a:solidFill>
                          <a:srgbClr val="00838A"/>
                        </a:solidFill>
                        <a:latin typeface="Proxima Nova"/>
                        <a:ea typeface="Proxima Nova"/>
                        <a:cs typeface="Proxima Nova"/>
                        <a:sym typeface="Proxima Nov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rgbClr val="00838A"/>
                          </a:solidFill>
                          <a:latin typeface="Proxima Nova"/>
                          <a:ea typeface="Proxima Nova"/>
                          <a:cs typeface="Proxima Nova"/>
                          <a:sym typeface="Proxima Nova"/>
                        </a:rPr>
                        <a:t>1 out of 11 Cx</a:t>
                      </a:r>
                      <a:endParaRPr b="1" sz="1200">
                        <a:solidFill>
                          <a:srgbClr val="00838A"/>
                        </a:solidFill>
                        <a:latin typeface="Proxima Nova"/>
                        <a:ea typeface="Proxima Nova"/>
                        <a:cs typeface="Proxima Nova"/>
                        <a:sym typeface="Proxima Nov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19"/>
          <p:cNvSpPr txBox="1"/>
          <p:nvPr/>
        </p:nvSpPr>
        <p:spPr>
          <a:xfrm>
            <a:off x="362900" y="265450"/>
            <a:ext cx="7905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There were greater Cx reactions to the 10% than $0 </a:t>
            </a:r>
            <a:r>
              <a:rPr b="1" lang="en" sz="2300">
                <a:solidFill>
                  <a:schemeClr val="dk1"/>
                </a:solidFill>
                <a:latin typeface="Proxima Nova"/>
                <a:ea typeface="Proxima Nova"/>
                <a:cs typeface="Proxima Nova"/>
                <a:sym typeface="Proxima Nova"/>
              </a:rPr>
              <a:t>delivery</a:t>
            </a:r>
            <a:endParaRPr b="1" sz="2300">
              <a:solidFill>
                <a:schemeClr val="dk1"/>
              </a:solidFill>
              <a:latin typeface="Proxima Nova"/>
              <a:ea typeface="Proxima Nova"/>
              <a:cs typeface="Proxima Nova"/>
              <a:sym typeface="Proxima Nova"/>
            </a:endParaRPr>
          </a:p>
        </p:txBody>
      </p:sp>
      <p:sp>
        <p:nvSpPr>
          <p:cNvPr id="136" name="Google Shape;136;p19"/>
          <p:cNvSpPr txBox="1"/>
          <p:nvPr/>
        </p:nvSpPr>
        <p:spPr>
          <a:xfrm>
            <a:off x="1411050" y="1363188"/>
            <a:ext cx="7068600" cy="121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Initially, Cx found the 10% to be </a:t>
            </a:r>
            <a:r>
              <a:rPr b="1" lang="en">
                <a:solidFill>
                  <a:srgbClr val="E23208"/>
                </a:solidFill>
                <a:latin typeface="Proxima Nova"/>
                <a:ea typeface="Proxima Nova"/>
                <a:cs typeface="Proxima Nova"/>
                <a:sym typeface="Proxima Nova"/>
              </a:rPr>
              <a:t>exciting</a:t>
            </a:r>
            <a:endParaRPr b="1">
              <a:solidFill>
                <a:srgbClr val="E23208"/>
              </a:solidFill>
              <a:latin typeface="Proxima Nova"/>
              <a:ea typeface="Proxima Nova"/>
              <a:cs typeface="Proxima Nova"/>
              <a:sym typeface="Proxima Nova"/>
            </a:endParaRPr>
          </a:p>
          <a:p>
            <a:pPr indent="-304800" lvl="0" marL="457200" rtl="0" algn="l">
              <a:spcBef>
                <a:spcPts val="1000"/>
              </a:spcBef>
              <a:spcAft>
                <a:spcPts val="0"/>
              </a:spcAft>
              <a:buSzPts val="1200"/>
              <a:buFont typeface="Proxima Nova"/>
              <a:buChar char="●"/>
            </a:pPr>
            <a:r>
              <a:rPr lang="en" sz="1200">
                <a:latin typeface="Proxima Nova"/>
                <a:ea typeface="Proxima Nova"/>
                <a:cs typeface="Proxima Nova"/>
                <a:sym typeface="Proxima Nova"/>
              </a:rPr>
              <a:t>Cx who thought that this was an ad for DashPass thought that </a:t>
            </a:r>
            <a:r>
              <a:rPr b="1" lang="en" sz="1200">
                <a:latin typeface="Proxima Nova"/>
                <a:ea typeface="Proxima Nova"/>
                <a:cs typeface="Proxima Nova"/>
                <a:sym typeface="Proxima Nova"/>
              </a:rPr>
              <a:t>10% off for non-DP Cx</a:t>
            </a:r>
            <a:endParaRPr b="1" sz="1200">
              <a:latin typeface="Proxima Nova"/>
              <a:ea typeface="Proxima Nova"/>
              <a:cs typeface="Proxima Nova"/>
              <a:sym typeface="Proxima Nova"/>
            </a:endParaRPr>
          </a:p>
          <a:p>
            <a:pPr indent="-304800" lvl="0" marL="457200" rtl="0" algn="l">
              <a:spcBef>
                <a:spcPts val="1000"/>
              </a:spcBef>
              <a:spcAft>
                <a:spcPts val="1000"/>
              </a:spcAft>
              <a:buSzPts val="1200"/>
              <a:buFont typeface="Proxima Nova"/>
              <a:buChar char="●"/>
            </a:pPr>
            <a:r>
              <a:rPr lang="en" sz="1200">
                <a:latin typeface="Proxima Nova"/>
                <a:ea typeface="Proxima Nova"/>
                <a:cs typeface="Proxima Nova"/>
                <a:sym typeface="Proxima Nova"/>
              </a:rPr>
              <a:t>3 Cx interviewed had DashPass previously and thought this was </a:t>
            </a:r>
            <a:r>
              <a:rPr b="1" lang="en" sz="1200">
                <a:latin typeface="Proxima Nova"/>
                <a:ea typeface="Proxima Nova"/>
                <a:cs typeface="Proxima Nova"/>
                <a:sym typeface="Proxima Nova"/>
              </a:rPr>
              <a:t>an extra promotion on top of what you typically get with DashPass</a:t>
            </a:r>
            <a:endParaRPr b="1" sz="1200">
              <a:latin typeface="Proxima Nova"/>
              <a:ea typeface="Proxima Nova"/>
              <a:cs typeface="Proxima Nova"/>
              <a:sym typeface="Proxima Nova"/>
            </a:endParaRPr>
          </a:p>
        </p:txBody>
      </p:sp>
      <p:sp>
        <p:nvSpPr>
          <p:cNvPr id="137" name="Google Shape;137;p19"/>
          <p:cNvSpPr txBox="1"/>
          <p:nvPr/>
        </p:nvSpPr>
        <p:spPr>
          <a:xfrm>
            <a:off x="1411050" y="3140738"/>
            <a:ext cx="70686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However, Cx became </a:t>
            </a:r>
            <a:r>
              <a:rPr b="1" lang="en">
                <a:solidFill>
                  <a:srgbClr val="E23208"/>
                </a:solidFill>
                <a:latin typeface="Proxima Nova"/>
                <a:ea typeface="Proxima Nova"/>
                <a:cs typeface="Proxima Nova"/>
                <a:sym typeface="Proxima Nova"/>
              </a:rPr>
              <a:t>skeptical</a:t>
            </a:r>
            <a:r>
              <a:rPr b="1" lang="en">
                <a:solidFill>
                  <a:schemeClr val="dk1"/>
                </a:solidFill>
                <a:latin typeface="Proxima Nova"/>
                <a:ea typeface="Proxima Nova"/>
                <a:cs typeface="Proxima Nova"/>
                <a:sym typeface="Proxima Nova"/>
              </a:rPr>
              <a:t> when they couldn’t clearly find it at checkout</a:t>
            </a:r>
            <a:endParaRPr b="1">
              <a:solidFill>
                <a:schemeClr val="dk1"/>
              </a:solidFill>
              <a:latin typeface="Proxima Nova"/>
              <a:ea typeface="Proxima Nova"/>
              <a:cs typeface="Proxima Nova"/>
              <a:sym typeface="Proxima Nova"/>
            </a:endParaRPr>
          </a:p>
          <a:p>
            <a:pPr indent="-304800" lvl="0" marL="457200" rtl="0" algn="l">
              <a:spcBef>
                <a:spcPts val="1000"/>
              </a:spcBef>
              <a:spcAft>
                <a:spcPts val="0"/>
              </a:spcAft>
              <a:buSzPts val="1200"/>
              <a:buFont typeface="Proxima Nova"/>
              <a:buChar char="●"/>
            </a:pPr>
            <a:r>
              <a:rPr lang="en" sz="1200">
                <a:latin typeface="Proxima Nova"/>
                <a:ea typeface="Proxima Nova"/>
                <a:cs typeface="Proxima Nova"/>
                <a:sym typeface="Proxima Nova"/>
              </a:rPr>
              <a:t>Cx expect the 10% to come off of the</a:t>
            </a:r>
            <a:r>
              <a:rPr b="1" lang="en" sz="1200">
                <a:latin typeface="Proxima Nova"/>
                <a:ea typeface="Proxima Nova"/>
                <a:cs typeface="Proxima Nova"/>
                <a:sym typeface="Proxima Nova"/>
              </a:rPr>
              <a:t> total amount</a:t>
            </a:r>
            <a:endParaRPr b="1" sz="1200">
              <a:latin typeface="Proxima Nova"/>
              <a:ea typeface="Proxima Nova"/>
              <a:cs typeface="Proxima Nova"/>
              <a:sym typeface="Proxima Nova"/>
            </a:endParaRPr>
          </a:p>
          <a:p>
            <a:pPr indent="-304800" lvl="0" marL="457200" rtl="0" algn="l">
              <a:spcBef>
                <a:spcPts val="1000"/>
              </a:spcBef>
              <a:spcAft>
                <a:spcPts val="0"/>
              </a:spcAft>
              <a:buSzPts val="1200"/>
              <a:buFont typeface="Proxima Nova"/>
              <a:buChar char="●"/>
            </a:pPr>
            <a:r>
              <a:rPr lang="en" sz="1200">
                <a:latin typeface="Proxima Nova"/>
                <a:ea typeface="Proxima Nova"/>
                <a:cs typeface="Proxima Nova"/>
                <a:sym typeface="Proxima Nova"/>
              </a:rPr>
              <a:t>Cx that had DashPass in the past were the most confused about where the 10% is</a:t>
            </a:r>
            <a:endParaRPr sz="1200">
              <a:latin typeface="Proxima Nova"/>
              <a:ea typeface="Proxima Nova"/>
              <a:cs typeface="Proxima Nova"/>
              <a:sym typeface="Proxima Nova"/>
            </a:endParaRPr>
          </a:p>
          <a:p>
            <a:pPr indent="-304800" lvl="0" marL="457200" rtl="0" algn="l">
              <a:spcBef>
                <a:spcPts val="1000"/>
              </a:spcBef>
              <a:spcAft>
                <a:spcPts val="1000"/>
              </a:spcAft>
              <a:buSzPts val="1200"/>
              <a:buFont typeface="Proxima Nova"/>
              <a:buChar char="●"/>
            </a:pPr>
            <a:r>
              <a:rPr lang="en" sz="1200">
                <a:latin typeface="Proxima Nova"/>
                <a:ea typeface="Proxima Nova"/>
                <a:cs typeface="Proxima Nova"/>
                <a:sym typeface="Proxima Nova"/>
              </a:rPr>
              <a:t>Generally, Cx said that they would trust it was reduced, but they were off put by it not being very clear</a:t>
            </a:r>
            <a:endParaRPr sz="1200">
              <a:latin typeface="Proxima Nova"/>
              <a:ea typeface="Proxima Nova"/>
              <a:cs typeface="Proxima Nova"/>
              <a:sym typeface="Proxima Nova"/>
            </a:endParaRPr>
          </a:p>
        </p:txBody>
      </p:sp>
      <p:pic>
        <p:nvPicPr>
          <p:cNvPr id="138" name="Google Shape;138;p19"/>
          <p:cNvPicPr preferRelativeResize="0"/>
          <p:nvPr/>
        </p:nvPicPr>
        <p:blipFill>
          <a:blip r:embed="rId3">
            <a:alphaModFix/>
          </a:blip>
          <a:stretch>
            <a:fillRect/>
          </a:stretch>
        </p:blipFill>
        <p:spPr>
          <a:xfrm>
            <a:off x="323837" y="3273975"/>
            <a:ext cx="682551" cy="682551"/>
          </a:xfrm>
          <a:prstGeom prst="rect">
            <a:avLst/>
          </a:prstGeom>
          <a:noFill/>
          <a:ln>
            <a:noFill/>
          </a:ln>
        </p:spPr>
      </p:pic>
      <p:pic>
        <p:nvPicPr>
          <p:cNvPr id="139" name="Google Shape;139;p19"/>
          <p:cNvPicPr preferRelativeResize="0"/>
          <p:nvPr/>
        </p:nvPicPr>
        <p:blipFill>
          <a:blip r:embed="rId4">
            <a:alphaModFix/>
          </a:blip>
          <a:stretch>
            <a:fillRect/>
          </a:stretch>
        </p:blipFill>
        <p:spPr>
          <a:xfrm>
            <a:off x="323837" y="1475125"/>
            <a:ext cx="682551" cy="682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20"/>
          <p:cNvSpPr txBox="1"/>
          <p:nvPr/>
        </p:nvSpPr>
        <p:spPr>
          <a:xfrm>
            <a:off x="362900" y="265450"/>
            <a:ext cx="77478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Proxima Nova"/>
                <a:ea typeface="Proxima Nova"/>
                <a:cs typeface="Proxima Nova"/>
                <a:sym typeface="Proxima Nova"/>
              </a:rPr>
              <a:t>At the end of the visit, Cx felt slightly confused but mostly unphased</a:t>
            </a:r>
            <a:endParaRPr b="1" sz="2300">
              <a:solidFill>
                <a:schemeClr val="dk1"/>
              </a:solidFill>
              <a:latin typeface="Proxima Nova"/>
              <a:ea typeface="Proxima Nova"/>
              <a:cs typeface="Proxima Nova"/>
              <a:sym typeface="Proxima Nova"/>
            </a:endParaRPr>
          </a:p>
        </p:txBody>
      </p:sp>
      <p:pic>
        <p:nvPicPr>
          <p:cNvPr id="146" name="Google Shape;146;p20"/>
          <p:cNvPicPr preferRelativeResize="0"/>
          <p:nvPr/>
        </p:nvPicPr>
        <p:blipFill>
          <a:blip r:embed="rId3">
            <a:alphaModFix/>
          </a:blip>
          <a:stretch>
            <a:fillRect/>
          </a:stretch>
        </p:blipFill>
        <p:spPr>
          <a:xfrm>
            <a:off x="2644288" y="1664900"/>
            <a:ext cx="3185024" cy="265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orDash">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838A"/>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